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media/image7.jpg" ContentType="image/jpg"/>
  <Override PartName="/ppt/media/image8.jpg" ContentType="image/jpg"/>
  <Override PartName="/ppt/media/image21.jpg" ContentType="image/jpg"/>
  <Override PartName="/ppt/media/image22.jpg" ContentType="image/jpg"/>
  <Override PartName="/ppt/notesSlides/notesSlide1.xml" ContentType="application/vnd.openxmlformats-officedocument.presentationml.notesSlide+xml"/>
  <Override PartName="/ppt/media/image23.jpg" ContentType="image/jpg"/>
  <Override PartName="/ppt/media/image24.jpg" ContentType="image/jpg"/>
  <Override PartName="/ppt/media/image25.jpg" ContentType="image/jpg"/>
  <Override PartName="/ppt/media/image26.jpg" ContentType="image/jpg"/>
  <Override PartName="/ppt/media/image34.jpg" ContentType="image/jpg"/>
  <Override PartName="/ppt/media/image35.jpg" ContentType="image/jpg"/>
  <Override PartName="/ppt/media/image36.jpg" ContentType="image/jpg"/>
  <Override PartName="/ppt/notesSlides/notesSlide2.xml" ContentType="application/vnd.openxmlformats-officedocument.presentationml.notesSlide+xml"/>
  <Override PartName="/ppt/media/image37.jpg" ContentType="image/jpg"/>
  <Override PartName="/ppt/media/image38.jpg" ContentType="image/jpg"/>
  <Override PartName="/ppt/media/image47.jpg" ContentType="image/jpg"/>
  <Override PartName="/ppt/media/image49.jpg" ContentType="image/jpg"/>
  <Override PartName="/ppt/media/image51.jpg" ContentType="image/jpg"/>
  <Override PartName="/ppt/media/image54.jpg" ContentType="image/jpg"/>
  <Override PartName="/ppt/media/image56.jpg" ContentType="image/jpg"/>
  <Override PartName="/ppt/media/image62.jpg" ContentType="image/jpg"/>
  <Override PartName="/ppt/media/image63.jpg" ContentType="image/jpg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6" r:id="rId1"/>
  </p:sldMasterIdLst>
  <p:notesMasterIdLst>
    <p:notesMasterId r:id="rId53"/>
  </p:notesMasterIdLst>
  <p:sldIdLst>
    <p:sldId id="256" r:id="rId2"/>
    <p:sldId id="302" r:id="rId3"/>
    <p:sldId id="305" r:id="rId4"/>
    <p:sldId id="306" r:id="rId5"/>
    <p:sldId id="307" r:id="rId6"/>
    <p:sldId id="313" r:id="rId7"/>
    <p:sldId id="309" r:id="rId8"/>
    <p:sldId id="310" r:id="rId9"/>
    <p:sldId id="311" r:id="rId10"/>
    <p:sldId id="312" r:id="rId11"/>
    <p:sldId id="314" r:id="rId12"/>
    <p:sldId id="257" r:id="rId13"/>
    <p:sldId id="259" r:id="rId14"/>
    <p:sldId id="258" r:id="rId15"/>
    <p:sldId id="260" r:id="rId16"/>
    <p:sldId id="262" r:id="rId17"/>
    <p:sldId id="263" r:id="rId18"/>
    <p:sldId id="264" r:id="rId19"/>
    <p:sldId id="265" r:id="rId20"/>
    <p:sldId id="266" r:id="rId21"/>
    <p:sldId id="267" r:id="rId22"/>
    <p:sldId id="268" r:id="rId23"/>
    <p:sldId id="269" r:id="rId24"/>
    <p:sldId id="270" r:id="rId25"/>
    <p:sldId id="271" r:id="rId26"/>
    <p:sldId id="272" r:id="rId27"/>
    <p:sldId id="273" r:id="rId28"/>
    <p:sldId id="275" r:id="rId29"/>
    <p:sldId id="276" r:id="rId30"/>
    <p:sldId id="277" r:id="rId31"/>
    <p:sldId id="279" r:id="rId32"/>
    <p:sldId id="280" r:id="rId33"/>
    <p:sldId id="281" r:id="rId34"/>
    <p:sldId id="283" r:id="rId35"/>
    <p:sldId id="284" r:id="rId36"/>
    <p:sldId id="322" r:id="rId37"/>
    <p:sldId id="288" r:id="rId38"/>
    <p:sldId id="289" r:id="rId39"/>
    <p:sldId id="323" r:id="rId40"/>
    <p:sldId id="293" r:id="rId41"/>
    <p:sldId id="294" r:id="rId42"/>
    <p:sldId id="296" r:id="rId43"/>
    <p:sldId id="321" r:id="rId44"/>
    <p:sldId id="300" r:id="rId45"/>
    <p:sldId id="315" r:id="rId46"/>
    <p:sldId id="324" r:id="rId47"/>
    <p:sldId id="318" r:id="rId48"/>
    <p:sldId id="326" r:id="rId49"/>
    <p:sldId id="319" r:id="rId50"/>
    <p:sldId id="325" r:id="rId51"/>
    <p:sldId id="301" r:id="rId52"/>
  </p:sldIdLst>
  <p:sldSz cx="9144000" cy="6858000" type="screen4x3"/>
  <p:notesSz cx="9144000" cy="6858000"/>
  <p:defaultTextStyle>
    <a:defPPr>
      <a:defRPr lang="es-419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613" autoAdjust="0"/>
  </p:normalViewPr>
  <p:slideViewPr>
    <p:cSldViewPr>
      <p:cViewPr varScale="1">
        <p:scale>
          <a:sx n="59" d="100"/>
          <a:sy n="59" d="100"/>
        </p:scale>
        <p:origin x="1494" y="6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419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8F7443-582A-40D4-977A-FDC8366312CE}" type="datetimeFigureOut">
              <a:rPr lang="es-419" smtClean="0"/>
              <a:t>15/8/2026</a:t>
            </a:fld>
            <a:endParaRPr lang="es-419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419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419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419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21EC1C-E7C8-4788-8B81-BBF82C0CEA6D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26471687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419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21EC1C-E7C8-4788-8B81-BBF82C0CEA6D}" type="slidenum">
              <a:rPr lang="es-419" smtClean="0"/>
              <a:t>16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25944376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419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21EC1C-E7C8-4788-8B81-BBF82C0CEA6D}" type="slidenum">
              <a:rPr lang="es-419" smtClean="0"/>
              <a:t>25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11111306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419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21EC1C-E7C8-4788-8B81-BBF82C0CEA6D}" type="slidenum">
              <a:rPr lang="es-419" smtClean="0"/>
              <a:t>46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32712078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419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21EC1C-E7C8-4788-8B81-BBF82C0CEA6D}" type="slidenum">
              <a:rPr lang="es-419" smtClean="0"/>
              <a:t>47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536570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08F771E-C22B-4A81-823D-4810C63EA5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s-419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06EC4E7-C9ED-41C7-84B8-020B2649EE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  <a:endParaRPr lang="es-419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B8E55F7-879F-41B9-A06A-C370C3C90D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60F9C14-B2C7-4C0C-935C-4637B820B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89E5A5E-F0D1-432D-9DBD-83D02E449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10854429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224DD6-9598-4B05-8355-1262F6F0E4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419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F522E0F5-DD88-468A-9B92-9B12DAEE51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419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5DEA37C-BEFD-4AC3-89B3-F61A60593F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9BCBE1-EE1D-4A64-AA32-7CFB259B8A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1ED4FD-4264-42E7-AFCA-CD31F86049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4986344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96E75401-AA13-460E-9EEF-819B8A4B7B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419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E456954-9817-4601-97CC-DA451B2E0B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419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CC80313-98C3-4251-B069-EB1A4D260F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CE57B1B-602A-408D-8CDA-C1B72E0B5D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550E48E-AC4D-4AF2-9910-C90C78EF0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31456166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8/15/2026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50922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8/15/2026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248210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D29FEAA-2F8F-484A-BC24-843B39CD33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419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E4EF0BB-5198-4F74-94F9-8509B6FC9B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419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9048239-F87E-4F51-A810-0D5AC46506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2FBB268-9B41-4B6A-9705-9245F99782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E770EB9-85A6-4270-AA89-7D22557341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3720100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83F3A8-0DEA-4B45-AA25-4AF7E52AF8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s-419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27700CF-CB3A-4631-9095-09C9387F55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8BAAD45-9CE4-4B90-B07D-71A3B4D3D1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55A02B0-748C-46C3-8927-4032323A9F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D52BE21-8E63-4298-8DE9-6239CAC15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732222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2944C21-9087-440E-B14D-D513A748F3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419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CB4095E-2B96-4C93-894D-27FED080A79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419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A136B50-A1C3-4375-87FD-2B0901658B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419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665A75E-A212-4ABE-A991-415AE68E81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34CCCE7-22B0-44DA-AB00-E9FF94512F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4FCC6F2-6166-400A-9D64-77AAD76492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3790043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EF915B7-A6E8-4BC6-9444-F6F4F3EA72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419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545D858-F303-4EFB-9BC1-AA993D9A7C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4B2F82C-F05C-4F7B-9671-36964569F2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419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E8DE1BF5-4330-4092-A9AA-8832872796D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ADD3698B-402D-4F34-9B8A-3D88DF2354D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419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431EFAD-8BD7-46B1-A60C-AF2052F836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5FAEC14E-199F-4CFB-9480-3616D0EED2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A848DCC3-274C-4620-82C8-D64D2E0833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25348588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28EC19-3D7B-4224-A2E3-4785F6F79D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419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271CB91C-B222-4D68-BE21-85FCC1B5F6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7780BA2C-BC2D-40D6-AE8E-ACD2F27CA2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69CEDB2-D859-414E-9A26-B3E1EC9840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8628229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93993A0-4532-4375-B5A9-9762CCE569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2665BD19-8179-42F2-976C-93419DE32A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394735B5-39C2-475E-B810-6060194F30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22156170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F54142-41A6-4DE1-9E48-424B5901C3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s-419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14EF0CE-90EC-4F6E-8F6E-F6279B0FD3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419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1022ECC-6F2A-4AE7-A89A-4EE8130E47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7B96142-58AC-4E21-A94E-B660A9AEB2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D238F5D-09D2-40E0-A8B6-0CFE3DE9B0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943AF38-A510-4E74-9D2D-E62C83A1A3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1908267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4FB017E-63DD-47D0-B367-D59770F517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s-419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F4FE9A5-E6C9-4737-8B6D-E9C6B168A4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s-419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C3213DE-572E-476A-9832-D331D46FD4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F55A8FD-DBD4-4660-9835-5B8B5B00FD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2F7F9E7-2372-4A8E-A216-1A925411F0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2BE3702-151F-425D-B3EA-1ADA84D22D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3178946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92A3561C-80DE-458C-97F4-02C0DB5079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419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F2BA81A-78DB-416F-A73E-EFE9D76E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419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9160A2A-A570-44B9-BC89-3C3D56C45D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DD2B38E-2D7A-47AD-A27B-F16FCDF8F7D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419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A986410-A3FB-4E6A-BE24-CF229F8D92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2782228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419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uentesaludable.com/el-cuerpo-humano-1/para-que-sirve-el-sistema-inmunologico-en-el-cuerpo-humano/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pixabay.com/de/wolke-denken-gedanken-blase-304979/" TargetMode="External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7" Type="http://schemas.openxmlformats.org/officeDocument/2006/relationships/image" Target="../media/image42.pn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jpg"/><Relationship Id="rId4" Type="http://schemas.openxmlformats.org/officeDocument/2006/relationships/image" Target="../media/image4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6.jpg"/><Relationship Id="rId4" Type="http://schemas.openxmlformats.org/officeDocument/2006/relationships/image" Target="../media/image55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g"/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mmegias.webs.uvigo.es/cuestionarios/animal-o-i/ejercicios.php?pag=1&amp;b=1c" TargetMode="Externa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hyperlink" Target="https://pixnio.com/da/videnskab/medicin/optik-biologi-medicin-mikroskop-linse-videnskab-laboratorium" TargetMode="External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90600" y="1066800"/>
            <a:ext cx="7772400" cy="44448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es-AR" sz="3200" spc="-160" dirty="0">
                <a:solidFill>
                  <a:srgbClr val="3D3C2C"/>
                </a:solidFill>
                <a:latin typeface="Verdana"/>
                <a:cs typeface="Verdana"/>
              </a:rPr>
              <a:t> </a:t>
            </a:r>
            <a:r>
              <a:rPr lang="es-AR" sz="3200" spc="-160" dirty="0">
                <a:solidFill>
                  <a:srgbClr val="3D3C2C"/>
                </a:solidFill>
                <a:latin typeface="+mj-lt"/>
                <a:cs typeface="Verdana"/>
              </a:rPr>
              <a:t>DEFENSA</a:t>
            </a:r>
            <a:br>
              <a:rPr lang="es-AR" sz="3200" spc="-160" dirty="0">
                <a:solidFill>
                  <a:srgbClr val="3D3C2C"/>
                </a:solidFill>
                <a:latin typeface="+mj-lt"/>
                <a:cs typeface="Verdana"/>
              </a:rPr>
            </a:br>
            <a:br>
              <a:rPr lang="es-AR" sz="3200" spc="-160" dirty="0">
                <a:solidFill>
                  <a:srgbClr val="3D3C2C"/>
                </a:solidFill>
                <a:latin typeface="+mj-lt"/>
                <a:cs typeface="Verdana"/>
              </a:rPr>
            </a:br>
            <a:br>
              <a:rPr lang="es-AR" sz="3200" spc="-160" dirty="0">
                <a:solidFill>
                  <a:srgbClr val="3D3C2C"/>
                </a:solidFill>
                <a:latin typeface="+mj-lt"/>
                <a:cs typeface="Verdana"/>
              </a:rPr>
            </a:br>
            <a:r>
              <a:rPr lang="es-AR" sz="3200" spc="-160" dirty="0">
                <a:solidFill>
                  <a:srgbClr val="3D3C2C"/>
                </a:solidFill>
                <a:latin typeface="+mj-lt"/>
                <a:cs typeface="Verdana"/>
              </a:rPr>
              <a:t>                                            </a:t>
            </a:r>
            <a:br>
              <a:rPr lang="es-AR" sz="3200" spc="-160" dirty="0">
                <a:solidFill>
                  <a:srgbClr val="3D3C2C"/>
                </a:solidFill>
                <a:latin typeface="+mj-lt"/>
                <a:cs typeface="Verdana"/>
              </a:rPr>
            </a:br>
            <a:r>
              <a:rPr lang="es-AR" sz="3200" spc="-160" dirty="0">
                <a:solidFill>
                  <a:srgbClr val="3D3C2C"/>
                </a:solidFill>
                <a:latin typeface="+mj-lt"/>
                <a:cs typeface="Verdana"/>
              </a:rPr>
              <a:t>                                            </a:t>
            </a:r>
            <a:br>
              <a:rPr lang="es-AR" sz="3200" spc="-160" dirty="0">
                <a:solidFill>
                  <a:srgbClr val="3D3C2C"/>
                </a:solidFill>
                <a:latin typeface="+mj-lt"/>
                <a:cs typeface="Verdana"/>
              </a:rPr>
            </a:br>
            <a:br>
              <a:rPr lang="es-AR" sz="3200" spc="-160" dirty="0">
                <a:solidFill>
                  <a:srgbClr val="3D3C2C"/>
                </a:solidFill>
                <a:latin typeface="+mj-lt"/>
                <a:cs typeface="Verdana"/>
              </a:rPr>
            </a:br>
            <a:r>
              <a:rPr lang="es-AR" sz="3200" spc="-160" dirty="0">
                <a:solidFill>
                  <a:srgbClr val="3D3C2C"/>
                </a:solidFill>
                <a:latin typeface="+mj-lt"/>
                <a:cs typeface="Verdana"/>
              </a:rPr>
              <a:t>                                             Cátedra de Anatomía y</a:t>
            </a:r>
            <a:br>
              <a:rPr lang="es-AR" sz="3200" spc="-160" dirty="0">
                <a:solidFill>
                  <a:srgbClr val="3D3C2C"/>
                </a:solidFill>
                <a:latin typeface="+mj-lt"/>
                <a:cs typeface="Verdana"/>
              </a:rPr>
            </a:br>
            <a:r>
              <a:rPr lang="es-AR" sz="3200" spc="-160" dirty="0">
                <a:solidFill>
                  <a:srgbClr val="3D3C2C"/>
                </a:solidFill>
                <a:latin typeface="+mj-lt"/>
                <a:cs typeface="Verdana"/>
              </a:rPr>
              <a:t>                                             </a:t>
            </a:r>
            <a:r>
              <a:rPr lang="es-AR" sz="3200" spc="-160" dirty="0" err="1">
                <a:solidFill>
                  <a:srgbClr val="3D3C2C"/>
                </a:solidFill>
                <a:latin typeface="+mj-lt"/>
                <a:cs typeface="Verdana"/>
              </a:rPr>
              <a:t>Fisología</a:t>
            </a:r>
            <a:r>
              <a:rPr lang="es-AR" sz="3200" spc="-160" dirty="0">
                <a:solidFill>
                  <a:srgbClr val="3D3C2C"/>
                </a:solidFill>
                <a:latin typeface="+mj-lt"/>
                <a:cs typeface="Verdana"/>
              </a:rPr>
              <a:t> Patológicas                                       </a:t>
            </a:r>
            <a:br>
              <a:rPr lang="es-AR" sz="3200" spc="-160" dirty="0">
                <a:solidFill>
                  <a:srgbClr val="3D3C2C"/>
                </a:solidFill>
                <a:latin typeface="+mj-lt"/>
                <a:cs typeface="Verdana"/>
              </a:rPr>
            </a:br>
            <a:r>
              <a:rPr lang="es-AR" sz="3200" spc="-160" dirty="0">
                <a:solidFill>
                  <a:srgbClr val="3D3C2C"/>
                </a:solidFill>
                <a:latin typeface="+mj-lt"/>
                <a:cs typeface="Verdana"/>
              </a:rPr>
              <a:t>                                             FCM. UNR             </a:t>
            </a:r>
            <a:endParaRPr sz="3200" dirty="0">
              <a:latin typeface="+mj-lt"/>
              <a:cs typeface="Verdana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9802212-A1C3-4143-87D3-F5E4190700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990600" y="2133600"/>
            <a:ext cx="3124200" cy="36576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3FEF4CBC-9D23-4932-AA29-E2A846C102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533399"/>
            <a:ext cx="7886700" cy="838201"/>
          </a:xfrm>
          <a:solidFill>
            <a:schemeClr val="accent4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es-ES" dirty="0"/>
              <a:t>LESIONES ELEMENTALES DESDE LA SEMIOLOGÍA</a:t>
            </a:r>
            <a:endParaRPr lang="es-419" dirty="0"/>
          </a:p>
        </p:txBody>
      </p:sp>
      <p:pic>
        <p:nvPicPr>
          <p:cNvPr id="20" name="Marcador de contenido 19">
            <a:extLst>
              <a:ext uri="{FF2B5EF4-FFF2-40B4-BE49-F238E27FC236}">
                <a16:creationId xmlns:a16="http://schemas.microsoft.com/office/drawing/2014/main" id="{0575D89A-3C1C-428E-9D72-44D3E1C11F6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8650" y="1605646"/>
            <a:ext cx="7886700" cy="5099954"/>
          </a:xfrm>
        </p:spPr>
      </p:pic>
    </p:spTree>
    <p:extLst>
      <p:ext uri="{BB962C8B-B14F-4D97-AF65-F5344CB8AC3E}">
        <p14:creationId xmlns:p14="http://schemas.microsoft.com/office/powerpoint/2010/main" val="32027692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n 15">
            <a:extLst>
              <a:ext uri="{FF2B5EF4-FFF2-40B4-BE49-F238E27FC236}">
                <a16:creationId xmlns:a16="http://schemas.microsoft.com/office/drawing/2014/main" id="{1D48B785-30B9-4F34-8875-0189328D60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1083128" y="3390904"/>
            <a:ext cx="2667003" cy="396240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D05C4B5E-C59D-4D6E-ADD1-16D52DC2F6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7941" y="4038601"/>
            <a:ext cx="3962401" cy="2667004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26BD9BEE-602C-40F0-B5C3-216A5A5B78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600" y="152394"/>
            <a:ext cx="8686800" cy="4343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58671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609600" y="2362200"/>
            <a:ext cx="6781800" cy="2414122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865"/>
              </a:spcBef>
              <a:buClr>
                <a:schemeClr val="accent2">
                  <a:lumMod val="75000"/>
                </a:schemeClr>
              </a:buClr>
              <a:buChar char="•"/>
              <a:tabLst>
                <a:tab pos="241300" algn="l"/>
              </a:tabLst>
            </a:pPr>
            <a:r>
              <a:rPr sz="3200" spc="-5" dirty="0" err="1">
                <a:latin typeface="Arial MT"/>
                <a:cs typeface="Arial MT"/>
              </a:rPr>
              <a:t>Ganglios</a:t>
            </a:r>
            <a:r>
              <a:rPr sz="3200" spc="-55" dirty="0">
                <a:latin typeface="Arial MT"/>
                <a:cs typeface="Arial MT"/>
              </a:rPr>
              <a:t> </a:t>
            </a:r>
            <a:r>
              <a:rPr sz="3200" spc="-5" dirty="0" err="1">
                <a:latin typeface="Arial MT"/>
                <a:cs typeface="Arial MT"/>
              </a:rPr>
              <a:t>linfáticos</a:t>
            </a:r>
            <a:endParaRPr lang="es-AR" sz="3200" spc="-5" dirty="0">
              <a:latin typeface="Arial MT"/>
              <a:cs typeface="Arial MT"/>
            </a:endParaRPr>
          </a:p>
          <a:p>
            <a:pPr marL="241300" indent="-228600">
              <a:lnSpc>
                <a:spcPct val="100000"/>
              </a:lnSpc>
              <a:spcBef>
                <a:spcPts val="865"/>
              </a:spcBef>
              <a:buClr>
                <a:schemeClr val="accent2">
                  <a:lumMod val="75000"/>
                </a:schemeClr>
              </a:buClr>
              <a:buChar char="•"/>
              <a:tabLst>
                <a:tab pos="241300" algn="l"/>
              </a:tabLst>
            </a:pPr>
            <a:endParaRPr lang="es-AR" sz="3200" spc="-5" dirty="0">
              <a:latin typeface="Arial MT"/>
              <a:cs typeface="Arial MT"/>
            </a:endParaRPr>
          </a:p>
          <a:p>
            <a:pPr marL="241300" indent="-228600">
              <a:lnSpc>
                <a:spcPct val="100000"/>
              </a:lnSpc>
              <a:spcBef>
                <a:spcPts val="865"/>
              </a:spcBef>
              <a:buClr>
                <a:schemeClr val="accent2">
                  <a:lumMod val="75000"/>
                </a:schemeClr>
              </a:buClr>
              <a:buChar char="•"/>
              <a:tabLst>
                <a:tab pos="241300" algn="l"/>
              </a:tabLst>
            </a:pPr>
            <a:endParaRPr sz="3200" dirty="0">
              <a:latin typeface="Arial MT"/>
              <a:cs typeface="Arial MT"/>
            </a:endParaRPr>
          </a:p>
          <a:p>
            <a:pPr marL="241300" marR="5080" indent="-228600">
              <a:lnSpc>
                <a:spcPct val="100000"/>
              </a:lnSpc>
              <a:spcBef>
                <a:spcPts val="770"/>
              </a:spcBef>
              <a:buClr>
                <a:schemeClr val="accent2">
                  <a:lumMod val="75000"/>
                </a:schemeClr>
              </a:buClr>
              <a:buChar char="•"/>
              <a:tabLst>
                <a:tab pos="241300" algn="l"/>
              </a:tabLst>
            </a:pPr>
            <a:r>
              <a:rPr sz="3200" spc="-65" dirty="0">
                <a:latin typeface="Arial MT"/>
                <a:cs typeface="Arial MT"/>
              </a:rPr>
              <a:t>Tejido</a:t>
            </a:r>
            <a:r>
              <a:rPr sz="3200" spc="-1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linfoide</a:t>
            </a:r>
            <a:r>
              <a:rPr sz="320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asociado</a:t>
            </a:r>
            <a:r>
              <a:rPr sz="3200" spc="-2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a</a:t>
            </a:r>
            <a:r>
              <a:rPr sz="3200" dirty="0">
                <a:latin typeface="Arial MT"/>
                <a:cs typeface="Arial MT"/>
              </a:rPr>
              <a:t> </a:t>
            </a:r>
            <a:r>
              <a:rPr sz="3200" spc="-5" dirty="0" err="1">
                <a:latin typeface="Arial MT"/>
                <a:cs typeface="Arial MT"/>
              </a:rPr>
              <a:t>mucosas</a:t>
            </a:r>
            <a:r>
              <a:rPr sz="3200" spc="-5" dirty="0">
                <a:latin typeface="Arial MT"/>
                <a:cs typeface="Arial MT"/>
              </a:rPr>
              <a:t> </a:t>
            </a:r>
            <a:r>
              <a:rPr sz="3200" dirty="0">
                <a:latin typeface="Arial MT"/>
                <a:cs typeface="Arial MT"/>
              </a:rPr>
              <a:t> </a:t>
            </a:r>
          </a:p>
        </p:txBody>
      </p:sp>
      <p:sp>
        <p:nvSpPr>
          <p:cNvPr id="5" name="Título 4">
            <a:extLst>
              <a:ext uri="{FF2B5EF4-FFF2-40B4-BE49-F238E27FC236}">
                <a16:creationId xmlns:a16="http://schemas.microsoft.com/office/drawing/2014/main" id="{BDFDC1FD-F78C-4EA7-A781-97011C996A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701674"/>
          </a:xfr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/>
          <a:lstStyle/>
          <a:p>
            <a:r>
              <a:rPr lang="es-ES" dirty="0"/>
              <a:t>TEJIDO LINFOIDE:</a:t>
            </a:r>
            <a:endParaRPr lang="es-419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838200" y="1295400"/>
            <a:ext cx="7145020" cy="5137785"/>
            <a:chOff x="587497" y="677411"/>
            <a:chExt cx="7145020" cy="513778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87497" y="677411"/>
              <a:ext cx="7144521" cy="5137417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5573" y="846137"/>
              <a:ext cx="6808089" cy="4800600"/>
            </a:xfrm>
            <a:prstGeom prst="rect">
              <a:avLst/>
            </a:prstGeom>
          </p:spPr>
        </p:pic>
      </p:grpSp>
      <p:sp>
        <p:nvSpPr>
          <p:cNvPr id="5" name="Título 4">
            <a:extLst>
              <a:ext uri="{FF2B5EF4-FFF2-40B4-BE49-F238E27FC236}">
                <a16:creationId xmlns:a16="http://schemas.microsoft.com/office/drawing/2014/main" id="{0EB5E304-E183-4858-A199-71D6DD87E7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762183"/>
          </a:xfr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/>
          <a:lstStyle/>
          <a:p>
            <a:r>
              <a:rPr lang="es-ES" dirty="0"/>
              <a:t>                      GANGLIO LINFÁTICO</a:t>
            </a:r>
            <a:endParaRPr lang="es-419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34644" y="466851"/>
            <a:ext cx="2619375" cy="7270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600" spc="-95" dirty="0">
                <a:solidFill>
                  <a:srgbClr val="3D3C2C"/>
                </a:solidFill>
                <a:latin typeface="Arial MT"/>
                <a:cs typeface="Arial MT"/>
              </a:rPr>
              <a:t>Funciones</a:t>
            </a:r>
            <a:endParaRPr sz="4600">
              <a:latin typeface="Arial MT"/>
              <a:cs typeface="Arial MT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525183" y="1710118"/>
            <a:ext cx="7491095" cy="4580890"/>
            <a:chOff x="525183" y="1710118"/>
            <a:chExt cx="7491095" cy="4580890"/>
          </a:xfrm>
        </p:grpSpPr>
        <p:sp>
          <p:nvSpPr>
            <p:cNvPr id="4" name="object 4"/>
            <p:cNvSpPr/>
            <p:nvPr/>
          </p:nvSpPr>
          <p:spPr>
            <a:xfrm>
              <a:off x="530580" y="1715515"/>
              <a:ext cx="962025" cy="4570095"/>
            </a:xfrm>
            <a:custGeom>
              <a:avLst/>
              <a:gdLst/>
              <a:ahLst/>
              <a:cxnLst/>
              <a:rect l="l" t="t" r="r" b="b"/>
              <a:pathLst>
                <a:path w="962025" h="4570095">
                  <a:moveTo>
                    <a:pt x="15252" y="0"/>
                  </a:moveTo>
                  <a:lnTo>
                    <a:pt x="49050" y="34297"/>
                  </a:lnTo>
                  <a:lnTo>
                    <a:pt x="82233" y="68970"/>
                  </a:lnTo>
                  <a:lnTo>
                    <a:pt x="114802" y="104011"/>
                  </a:lnTo>
                  <a:lnTo>
                    <a:pt x="146756" y="139413"/>
                  </a:lnTo>
                  <a:lnTo>
                    <a:pt x="178096" y="175169"/>
                  </a:lnTo>
                  <a:lnTo>
                    <a:pt x="208821" y="211272"/>
                  </a:lnTo>
                  <a:lnTo>
                    <a:pt x="238932" y="247716"/>
                  </a:lnTo>
                  <a:lnTo>
                    <a:pt x="268428" y="284494"/>
                  </a:lnTo>
                  <a:lnTo>
                    <a:pt x="297310" y="321598"/>
                  </a:lnTo>
                  <a:lnTo>
                    <a:pt x="325577" y="359022"/>
                  </a:lnTo>
                  <a:lnTo>
                    <a:pt x="353230" y="396760"/>
                  </a:lnTo>
                  <a:lnTo>
                    <a:pt x="380268" y="434803"/>
                  </a:lnTo>
                  <a:lnTo>
                    <a:pt x="406691" y="473146"/>
                  </a:lnTo>
                  <a:lnTo>
                    <a:pt x="432501" y="511780"/>
                  </a:lnTo>
                  <a:lnTo>
                    <a:pt x="457695" y="550701"/>
                  </a:lnTo>
                  <a:lnTo>
                    <a:pt x="482276" y="589900"/>
                  </a:lnTo>
                  <a:lnTo>
                    <a:pt x="506241" y="629370"/>
                  </a:lnTo>
                  <a:lnTo>
                    <a:pt x="529592" y="669106"/>
                  </a:lnTo>
                  <a:lnTo>
                    <a:pt x="552329" y="709099"/>
                  </a:lnTo>
                  <a:lnTo>
                    <a:pt x="574451" y="749344"/>
                  </a:lnTo>
                  <a:lnTo>
                    <a:pt x="595959" y="789832"/>
                  </a:lnTo>
                  <a:lnTo>
                    <a:pt x="616852" y="830559"/>
                  </a:lnTo>
                  <a:lnTo>
                    <a:pt x="637131" y="871515"/>
                  </a:lnTo>
                  <a:lnTo>
                    <a:pt x="656795" y="912695"/>
                  </a:lnTo>
                  <a:lnTo>
                    <a:pt x="675844" y="954092"/>
                  </a:lnTo>
                  <a:lnTo>
                    <a:pt x="694280" y="995698"/>
                  </a:lnTo>
                  <a:lnTo>
                    <a:pt x="712100" y="1037508"/>
                  </a:lnTo>
                  <a:lnTo>
                    <a:pt x="729306" y="1079513"/>
                  </a:lnTo>
                  <a:lnTo>
                    <a:pt x="745898" y="1121708"/>
                  </a:lnTo>
                  <a:lnTo>
                    <a:pt x="761875" y="1164084"/>
                  </a:lnTo>
                  <a:lnTo>
                    <a:pt x="777238" y="1206637"/>
                  </a:lnTo>
                  <a:lnTo>
                    <a:pt x="791986" y="1249358"/>
                  </a:lnTo>
                  <a:lnTo>
                    <a:pt x="806119" y="1292240"/>
                  </a:lnTo>
                  <a:lnTo>
                    <a:pt x="819638" y="1335277"/>
                  </a:lnTo>
                  <a:lnTo>
                    <a:pt x="832543" y="1378462"/>
                  </a:lnTo>
                  <a:lnTo>
                    <a:pt x="844833" y="1421789"/>
                  </a:lnTo>
                  <a:lnTo>
                    <a:pt x="856509" y="1465249"/>
                  </a:lnTo>
                  <a:lnTo>
                    <a:pt x="867570" y="1508836"/>
                  </a:lnTo>
                  <a:lnTo>
                    <a:pt x="878016" y="1552544"/>
                  </a:lnTo>
                  <a:lnTo>
                    <a:pt x="887848" y="1596366"/>
                  </a:lnTo>
                  <a:lnTo>
                    <a:pt x="897066" y="1640294"/>
                  </a:lnTo>
                  <a:lnTo>
                    <a:pt x="905669" y="1684321"/>
                  </a:lnTo>
                  <a:lnTo>
                    <a:pt x="913658" y="1728442"/>
                  </a:lnTo>
                  <a:lnTo>
                    <a:pt x="921032" y="1772648"/>
                  </a:lnTo>
                  <a:lnTo>
                    <a:pt x="927791" y="1816934"/>
                  </a:lnTo>
                  <a:lnTo>
                    <a:pt x="933936" y="1861292"/>
                  </a:lnTo>
                  <a:lnTo>
                    <a:pt x="939467" y="1905715"/>
                  </a:lnTo>
                  <a:lnTo>
                    <a:pt x="944383" y="1950197"/>
                  </a:lnTo>
                  <a:lnTo>
                    <a:pt x="948684" y="1994730"/>
                  </a:lnTo>
                  <a:lnTo>
                    <a:pt x="952371" y="2039308"/>
                  </a:lnTo>
                  <a:lnTo>
                    <a:pt x="955444" y="2083924"/>
                  </a:lnTo>
                  <a:lnTo>
                    <a:pt x="957902" y="2128571"/>
                  </a:lnTo>
                  <a:lnTo>
                    <a:pt x="959745" y="2173242"/>
                  </a:lnTo>
                  <a:lnTo>
                    <a:pt x="960974" y="2217930"/>
                  </a:lnTo>
                  <a:lnTo>
                    <a:pt x="961589" y="2262628"/>
                  </a:lnTo>
                  <a:lnTo>
                    <a:pt x="961589" y="2307330"/>
                  </a:lnTo>
                  <a:lnTo>
                    <a:pt x="960974" y="2352028"/>
                  </a:lnTo>
                  <a:lnTo>
                    <a:pt x="959745" y="2396716"/>
                  </a:lnTo>
                  <a:lnTo>
                    <a:pt x="957902" y="2441387"/>
                  </a:lnTo>
                  <a:lnTo>
                    <a:pt x="955444" y="2486033"/>
                  </a:lnTo>
                  <a:lnTo>
                    <a:pt x="952371" y="2530649"/>
                  </a:lnTo>
                  <a:lnTo>
                    <a:pt x="948684" y="2575227"/>
                  </a:lnTo>
                  <a:lnTo>
                    <a:pt x="944383" y="2619760"/>
                  </a:lnTo>
                  <a:lnTo>
                    <a:pt x="939467" y="2664242"/>
                  </a:lnTo>
                  <a:lnTo>
                    <a:pt x="933936" y="2708665"/>
                  </a:lnTo>
                  <a:lnTo>
                    <a:pt x="927791" y="2753022"/>
                  </a:lnTo>
                  <a:lnTo>
                    <a:pt x="921032" y="2797308"/>
                  </a:lnTo>
                  <a:lnTo>
                    <a:pt x="913658" y="2841514"/>
                  </a:lnTo>
                  <a:lnTo>
                    <a:pt x="905669" y="2885634"/>
                  </a:lnTo>
                  <a:lnTo>
                    <a:pt x="897066" y="2929662"/>
                  </a:lnTo>
                  <a:lnTo>
                    <a:pt x="887848" y="2973590"/>
                  </a:lnTo>
                  <a:lnTo>
                    <a:pt x="878016" y="3017411"/>
                  </a:lnTo>
                  <a:lnTo>
                    <a:pt x="867570" y="3061118"/>
                  </a:lnTo>
                  <a:lnTo>
                    <a:pt x="856509" y="3104705"/>
                  </a:lnTo>
                  <a:lnTo>
                    <a:pt x="844833" y="3148165"/>
                  </a:lnTo>
                  <a:lnTo>
                    <a:pt x="832543" y="3191491"/>
                  </a:lnTo>
                  <a:lnTo>
                    <a:pt x="819638" y="3234676"/>
                  </a:lnTo>
                  <a:lnTo>
                    <a:pt x="806119" y="3277713"/>
                  </a:lnTo>
                  <a:lnTo>
                    <a:pt x="791986" y="3320595"/>
                  </a:lnTo>
                  <a:lnTo>
                    <a:pt x="777238" y="3363315"/>
                  </a:lnTo>
                  <a:lnTo>
                    <a:pt x="761875" y="3405867"/>
                  </a:lnTo>
                  <a:lnTo>
                    <a:pt x="745898" y="3448243"/>
                  </a:lnTo>
                  <a:lnTo>
                    <a:pt x="729306" y="3490437"/>
                  </a:lnTo>
                  <a:lnTo>
                    <a:pt x="712100" y="3532442"/>
                  </a:lnTo>
                  <a:lnTo>
                    <a:pt x="694280" y="3574251"/>
                  </a:lnTo>
                  <a:lnTo>
                    <a:pt x="675844" y="3615857"/>
                  </a:lnTo>
                  <a:lnTo>
                    <a:pt x="656795" y="3657253"/>
                  </a:lnTo>
                  <a:lnTo>
                    <a:pt x="637131" y="3698433"/>
                  </a:lnTo>
                  <a:lnTo>
                    <a:pt x="616852" y="3739389"/>
                  </a:lnTo>
                  <a:lnTo>
                    <a:pt x="595959" y="3780114"/>
                  </a:lnTo>
                  <a:lnTo>
                    <a:pt x="574451" y="3820602"/>
                  </a:lnTo>
                  <a:lnTo>
                    <a:pt x="552329" y="3860846"/>
                  </a:lnTo>
                  <a:lnTo>
                    <a:pt x="529592" y="3900839"/>
                  </a:lnTo>
                  <a:lnTo>
                    <a:pt x="506241" y="3940573"/>
                  </a:lnTo>
                  <a:lnTo>
                    <a:pt x="482276" y="3980043"/>
                  </a:lnTo>
                  <a:lnTo>
                    <a:pt x="457695" y="4019241"/>
                  </a:lnTo>
                  <a:lnTo>
                    <a:pt x="432501" y="4058161"/>
                  </a:lnTo>
                  <a:lnTo>
                    <a:pt x="406691" y="4096795"/>
                  </a:lnTo>
                  <a:lnTo>
                    <a:pt x="380268" y="4135137"/>
                  </a:lnTo>
                  <a:lnTo>
                    <a:pt x="353230" y="4173179"/>
                  </a:lnTo>
                  <a:lnTo>
                    <a:pt x="325577" y="4210916"/>
                  </a:lnTo>
                  <a:lnTo>
                    <a:pt x="297310" y="4248339"/>
                  </a:lnTo>
                  <a:lnTo>
                    <a:pt x="268428" y="4285443"/>
                  </a:lnTo>
                  <a:lnTo>
                    <a:pt x="238932" y="4322219"/>
                  </a:lnTo>
                  <a:lnTo>
                    <a:pt x="208821" y="4358662"/>
                  </a:lnTo>
                  <a:lnTo>
                    <a:pt x="178096" y="4394765"/>
                  </a:lnTo>
                  <a:lnTo>
                    <a:pt x="146756" y="4430520"/>
                  </a:lnTo>
                  <a:lnTo>
                    <a:pt x="114802" y="4465921"/>
                  </a:lnTo>
                  <a:lnTo>
                    <a:pt x="82233" y="4500961"/>
                  </a:lnTo>
                  <a:lnTo>
                    <a:pt x="49050" y="4535633"/>
                  </a:lnTo>
                  <a:lnTo>
                    <a:pt x="15252" y="4569929"/>
                  </a:lnTo>
                  <a:lnTo>
                    <a:pt x="0" y="4554664"/>
                  </a:lnTo>
                  <a:lnTo>
                    <a:pt x="33875" y="4520284"/>
                  </a:lnTo>
                  <a:lnTo>
                    <a:pt x="67130" y="4485525"/>
                  </a:lnTo>
                  <a:lnTo>
                    <a:pt x="99763" y="4450395"/>
                  </a:lnTo>
                  <a:lnTo>
                    <a:pt x="131774" y="4414899"/>
                  </a:lnTo>
                  <a:lnTo>
                    <a:pt x="163164" y="4379044"/>
                  </a:lnTo>
                  <a:lnTo>
                    <a:pt x="193932" y="4342839"/>
                  </a:lnTo>
                  <a:lnTo>
                    <a:pt x="224078" y="4306290"/>
                  </a:lnTo>
                  <a:lnTo>
                    <a:pt x="253603" y="4269404"/>
                  </a:lnTo>
                  <a:lnTo>
                    <a:pt x="282507" y="4232188"/>
                  </a:lnTo>
                  <a:lnTo>
                    <a:pt x="310788" y="4194649"/>
                  </a:lnTo>
                  <a:lnTo>
                    <a:pt x="338449" y="4156794"/>
                  </a:lnTo>
                  <a:lnTo>
                    <a:pt x="365487" y="4118630"/>
                  </a:lnTo>
                  <a:lnTo>
                    <a:pt x="391904" y="4080165"/>
                  </a:lnTo>
                  <a:lnTo>
                    <a:pt x="417700" y="4041404"/>
                  </a:lnTo>
                  <a:lnTo>
                    <a:pt x="442874" y="4002356"/>
                  </a:lnTo>
                  <a:lnTo>
                    <a:pt x="467426" y="3963026"/>
                  </a:lnTo>
                  <a:lnTo>
                    <a:pt x="491357" y="3923423"/>
                  </a:lnTo>
                  <a:lnTo>
                    <a:pt x="514666" y="3883553"/>
                  </a:lnTo>
                  <a:lnTo>
                    <a:pt x="537354" y="3843424"/>
                  </a:lnTo>
                  <a:lnTo>
                    <a:pt x="559420" y="3803041"/>
                  </a:lnTo>
                  <a:lnTo>
                    <a:pt x="580864" y="3762413"/>
                  </a:lnTo>
                  <a:lnTo>
                    <a:pt x="601687" y="3721547"/>
                  </a:lnTo>
                  <a:lnTo>
                    <a:pt x="621888" y="3680448"/>
                  </a:lnTo>
                  <a:lnTo>
                    <a:pt x="641468" y="3639125"/>
                  </a:lnTo>
                  <a:lnTo>
                    <a:pt x="660426" y="3597584"/>
                  </a:lnTo>
                  <a:lnTo>
                    <a:pt x="678763" y="3555833"/>
                  </a:lnTo>
                  <a:lnTo>
                    <a:pt x="696478" y="3513878"/>
                  </a:lnTo>
                  <a:lnTo>
                    <a:pt x="713571" y="3471726"/>
                  </a:lnTo>
                  <a:lnTo>
                    <a:pt x="730043" y="3429385"/>
                  </a:lnTo>
                  <a:lnTo>
                    <a:pt x="745893" y="3386861"/>
                  </a:lnTo>
                  <a:lnTo>
                    <a:pt x="761122" y="3344162"/>
                  </a:lnTo>
                  <a:lnTo>
                    <a:pt x="775729" y="3301294"/>
                  </a:lnTo>
                  <a:lnTo>
                    <a:pt x="789714" y="3258265"/>
                  </a:lnTo>
                  <a:lnTo>
                    <a:pt x="803078" y="3215081"/>
                  </a:lnTo>
                  <a:lnTo>
                    <a:pt x="815820" y="3171750"/>
                  </a:lnTo>
                  <a:lnTo>
                    <a:pt x="827941" y="3128278"/>
                  </a:lnTo>
                  <a:lnTo>
                    <a:pt x="839440" y="3084673"/>
                  </a:lnTo>
                  <a:lnTo>
                    <a:pt x="850318" y="3040942"/>
                  </a:lnTo>
                  <a:lnTo>
                    <a:pt x="860574" y="2997091"/>
                  </a:lnTo>
                  <a:lnTo>
                    <a:pt x="870209" y="2953128"/>
                  </a:lnTo>
                  <a:lnTo>
                    <a:pt x="879221" y="2909060"/>
                  </a:lnTo>
                  <a:lnTo>
                    <a:pt x="887613" y="2864893"/>
                  </a:lnTo>
                  <a:lnTo>
                    <a:pt x="895382" y="2820635"/>
                  </a:lnTo>
                  <a:lnTo>
                    <a:pt x="902531" y="2776293"/>
                  </a:lnTo>
                  <a:lnTo>
                    <a:pt x="909057" y="2731874"/>
                  </a:lnTo>
                  <a:lnTo>
                    <a:pt x="914962" y="2687384"/>
                  </a:lnTo>
                  <a:lnTo>
                    <a:pt x="920246" y="2642831"/>
                  </a:lnTo>
                  <a:lnTo>
                    <a:pt x="924907" y="2598222"/>
                  </a:lnTo>
                  <a:lnTo>
                    <a:pt x="928948" y="2553564"/>
                  </a:lnTo>
                  <a:lnTo>
                    <a:pt x="932366" y="2508864"/>
                  </a:lnTo>
                  <a:lnTo>
                    <a:pt x="935163" y="2464128"/>
                  </a:lnTo>
                  <a:lnTo>
                    <a:pt x="937339" y="2419365"/>
                  </a:lnTo>
                  <a:lnTo>
                    <a:pt x="938893" y="2374580"/>
                  </a:lnTo>
                  <a:lnTo>
                    <a:pt x="939825" y="2329781"/>
                  </a:lnTo>
                  <a:lnTo>
                    <a:pt x="940136" y="2284976"/>
                  </a:lnTo>
                  <a:lnTo>
                    <a:pt x="939825" y="2240170"/>
                  </a:lnTo>
                  <a:lnTo>
                    <a:pt x="938893" y="2195371"/>
                  </a:lnTo>
                  <a:lnTo>
                    <a:pt x="937339" y="2150586"/>
                  </a:lnTo>
                  <a:lnTo>
                    <a:pt x="935163" y="2105823"/>
                  </a:lnTo>
                  <a:lnTo>
                    <a:pt x="932366" y="2061087"/>
                  </a:lnTo>
                  <a:lnTo>
                    <a:pt x="928948" y="2016387"/>
                  </a:lnTo>
                  <a:lnTo>
                    <a:pt x="924907" y="1971728"/>
                  </a:lnTo>
                  <a:lnTo>
                    <a:pt x="920246" y="1927119"/>
                  </a:lnTo>
                  <a:lnTo>
                    <a:pt x="914962" y="1882566"/>
                  </a:lnTo>
                  <a:lnTo>
                    <a:pt x="909057" y="1838076"/>
                  </a:lnTo>
                  <a:lnTo>
                    <a:pt x="902531" y="1793656"/>
                  </a:lnTo>
                  <a:lnTo>
                    <a:pt x="895382" y="1749313"/>
                  </a:lnTo>
                  <a:lnTo>
                    <a:pt x="887613" y="1705055"/>
                  </a:lnTo>
                  <a:lnTo>
                    <a:pt x="879221" y="1660888"/>
                  </a:lnTo>
                  <a:lnTo>
                    <a:pt x="870209" y="1616819"/>
                  </a:lnTo>
                  <a:lnTo>
                    <a:pt x="860574" y="1572856"/>
                  </a:lnTo>
                  <a:lnTo>
                    <a:pt x="850318" y="1529004"/>
                  </a:lnTo>
                  <a:lnTo>
                    <a:pt x="839440" y="1485273"/>
                  </a:lnTo>
                  <a:lnTo>
                    <a:pt x="827941" y="1441667"/>
                  </a:lnTo>
                  <a:lnTo>
                    <a:pt x="815820" y="1398195"/>
                  </a:lnTo>
                  <a:lnTo>
                    <a:pt x="803078" y="1354863"/>
                  </a:lnTo>
                  <a:lnTo>
                    <a:pt x="789714" y="1311679"/>
                  </a:lnTo>
                  <a:lnTo>
                    <a:pt x="775729" y="1268649"/>
                  </a:lnTo>
                  <a:lnTo>
                    <a:pt x="761122" y="1225780"/>
                  </a:lnTo>
                  <a:lnTo>
                    <a:pt x="745893" y="1183080"/>
                  </a:lnTo>
                  <a:lnTo>
                    <a:pt x="730043" y="1140556"/>
                  </a:lnTo>
                  <a:lnTo>
                    <a:pt x="713571" y="1098214"/>
                  </a:lnTo>
                  <a:lnTo>
                    <a:pt x="696478" y="1056061"/>
                  </a:lnTo>
                  <a:lnTo>
                    <a:pt x="678763" y="1014105"/>
                  </a:lnTo>
                  <a:lnTo>
                    <a:pt x="660426" y="972353"/>
                  </a:lnTo>
                  <a:lnTo>
                    <a:pt x="641468" y="930811"/>
                  </a:lnTo>
                  <a:lnTo>
                    <a:pt x="621888" y="889487"/>
                  </a:lnTo>
                  <a:lnTo>
                    <a:pt x="601687" y="848387"/>
                  </a:lnTo>
                  <a:lnTo>
                    <a:pt x="580864" y="807520"/>
                  </a:lnTo>
                  <a:lnTo>
                    <a:pt x="559420" y="766890"/>
                  </a:lnTo>
                  <a:lnTo>
                    <a:pt x="537354" y="726507"/>
                  </a:lnTo>
                  <a:lnTo>
                    <a:pt x="514666" y="686376"/>
                  </a:lnTo>
                  <a:lnTo>
                    <a:pt x="491357" y="646505"/>
                  </a:lnTo>
                  <a:lnTo>
                    <a:pt x="467426" y="606901"/>
                  </a:lnTo>
                  <a:lnTo>
                    <a:pt x="442874" y="567570"/>
                  </a:lnTo>
                  <a:lnTo>
                    <a:pt x="417700" y="528521"/>
                  </a:lnTo>
                  <a:lnTo>
                    <a:pt x="391904" y="489759"/>
                  </a:lnTo>
                  <a:lnTo>
                    <a:pt x="365487" y="451292"/>
                  </a:lnTo>
                  <a:lnTo>
                    <a:pt x="338449" y="413126"/>
                  </a:lnTo>
                  <a:lnTo>
                    <a:pt x="310788" y="375270"/>
                  </a:lnTo>
                  <a:lnTo>
                    <a:pt x="282507" y="337730"/>
                  </a:lnTo>
                  <a:lnTo>
                    <a:pt x="253603" y="300512"/>
                  </a:lnTo>
                  <a:lnTo>
                    <a:pt x="224078" y="263625"/>
                  </a:lnTo>
                  <a:lnTo>
                    <a:pt x="193932" y="227074"/>
                  </a:lnTo>
                  <a:lnTo>
                    <a:pt x="163164" y="190867"/>
                  </a:lnTo>
                  <a:lnTo>
                    <a:pt x="131774" y="155012"/>
                  </a:lnTo>
                  <a:lnTo>
                    <a:pt x="99763" y="119514"/>
                  </a:lnTo>
                  <a:lnTo>
                    <a:pt x="67130" y="84381"/>
                  </a:lnTo>
                  <a:lnTo>
                    <a:pt x="33875" y="49621"/>
                  </a:lnTo>
                  <a:lnTo>
                    <a:pt x="0" y="15239"/>
                  </a:lnTo>
                  <a:lnTo>
                    <a:pt x="15252" y="0"/>
                  </a:lnTo>
                  <a:close/>
                </a:path>
              </a:pathLst>
            </a:custGeom>
            <a:ln w="10795">
              <a:solidFill>
                <a:srgbClr val="759D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909802" y="1900110"/>
              <a:ext cx="7100570" cy="600710"/>
            </a:xfrm>
            <a:custGeom>
              <a:avLst/>
              <a:gdLst/>
              <a:ahLst/>
              <a:cxnLst/>
              <a:rect l="l" t="t" r="r" b="b"/>
              <a:pathLst>
                <a:path w="7100570" h="600710">
                  <a:moveTo>
                    <a:pt x="7100570" y="0"/>
                  </a:moveTo>
                  <a:lnTo>
                    <a:pt x="0" y="0"/>
                  </a:lnTo>
                  <a:lnTo>
                    <a:pt x="0" y="600265"/>
                  </a:lnTo>
                  <a:lnTo>
                    <a:pt x="7100570" y="600265"/>
                  </a:lnTo>
                  <a:lnTo>
                    <a:pt x="7100570" y="0"/>
                  </a:lnTo>
                  <a:close/>
                </a:path>
              </a:pathLst>
            </a:custGeom>
            <a:solidFill>
              <a:srgbClr val="93C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909802" y="1900110"/>
              <a:ext cx="7100570" cy="600710"/>
            </a:xfrm>
            <a:custGeom>
              <a:avLst/>
              <a:gdLst/>
              <a:ahLst/>
              <a:cxnLst/>
              <a:rect l="l" t="t" r="r" b="b"/>
              <a:pathLst>
                <a:path w="7100570" h="600710">
                  <a:moveTo>
                    <a:pt x="0" y="600265"/>
                  </a:moveTo>
                  <a:lnTo>
                    <a:pt x="7100570" y="600265"/>
                  </a:lnTo>
                  <a:lnTo>
                    <a:pt x="7100570" y="0"/>
                  </a:lnTo>
                  <a:lnTo>
                    <a:pt x="0" y="0"/>
                  </a:lnTo>
                  <a:lnTo>
                    <a:pt x="0" y="600265"/>
                  </a:lnTo>
                  <a:close/>
                </a:path>
              </a:pathLst>
            </a:custGeom>
            <a:ln w="1079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34631" y="1825116"/>
              <a:ext cx="750570" cy="750570"/>
            </a:xfrm>
            <a:custGeom>
              <a:avLst/>
              <a:gdLst/>
              <a:ahLst/>
              <a:cxnLst/>
              <a:rect l="l" t="t" r="r" b="b"/>
              <a:pathLst>
                <a:path w="750569" h="750569">
                  <a:moveTo>
                    <a:pt x="375170" y="0"/>
                  </a:moveTo>
                  <a:lnTo>
                    <a:pt x="328110" y="2923"/>
                  </a:lnTo>
                  <a:lnTo>
                    <a:pt x="282794" y="11461"/>
                  </a:lnTo>
                  <a:lnTo>
                    <a:pt x="239573" y="25259"/>
                  </a:lnTo>
                  <a:lnTo>
                    <a:pt x="198801" y="43966"/>
                  </a:lnTo>
                  <a:lnTo>
                    <a:pt x="160827" y="67231"/>
                  </a:lnTo>
                  <a:lnTo>
                    <a:pt x="126005" y="94700"/>
                  </a:lnTo>
                  <a:lnTo>
                    <a:pt x="94684" y="126023"/>
                  </a:lnTo>
                  <a:lnTo>
                    <a:pt x="67218" y="160847"/>
                  </a:lnTo>
                  <a:lnTo>
                    <a:pt x="43957" y="198819"/>
                  </a:lnTo>
                  <a:lnTo>
                    <a:pt x="25253" y="239588"/>
                  </a:lnTo>
                  <a:lnTo>
                    <a:pt x="11458" y="282803"/>
                  </a:lnTo>
                  <a:lnTo>
                    <a:pt x="2923" y="328110"/>
                  </a:lnTo>
                  <a:lnTo>
                    <a:pt x="0" y="375158"/>
                  </a:lnTo>
                  <a:lnTo>
                    <a:pt x="2923" y="422205"/>
                  </a:lnTo>
                  <a:lnTo>
                    <a:pt x="11458" y="467512"/>
                  </a:lnTo>
                  <a:lnTo>
                    <a:pt x="25253" y="510727"/>
                  </a:lnTo>
                  <a:lnTo>
                    <a:pt x="43957" y="551496"/>
                  </a:lnTo>
                  <a:lnTo>
                    <a:pt x="67218" y="589468"/>
                  </a:lnTo>
                  <a:lnTo>
                    <a:pt x="94684" y="624292"/>
                  </a:lnTo>
                  <a:lnTo>
                    <a:pt x="126005" y="655615"/>
                  </a:lnTo>
                  <a:lnTo>
                    <a:pt x="160827" y="683084"/>
                  </a:lnTo>
                  <a:lnTo>
                    <a:pt x="198801" y="706349"/>
                  </a:lnTo>
                  <a:lnTo>
                    <a:pt x="239573" y="725056"/>
                  </a:lnTo>
                  <a:lnTo>
                    <a:pt x="282794" y="738854"/>
                  </a:lnTo>
                  <a:lnTo>
                    <a:pt x="328110" y="747392"/>
                  </a:lnTo>
                  <a:lnTo>
                    <a:pt x="375170" y="750316"/>
                  </a:lnTo>
                  <a:lnTo>
                    <a:pt x="422231" y="747392"/>
                  </a:lnTo>
                  <a:lnTo>
                    <a:pt x="467548" y="738854"/>
                  </a:lnTo>
                  <a:lnTo>
                    <a:pt x="510769" y="725056"/>
                  </a:lnTo>
                  <a:lnTo>
                    <a:pt x="551542" y="706349"/>
                  </a:lnTo>
                  <a:lnTo>
                    <a:pt x="589517" y="683084"/>
                  </a:lnTo>
                  <a:lnTo>
                    <a:pt x="624341" y="655615"/>
                  </a:lnTo>
                  <a:lnTo>
                    <a:pt x="655663" y="624292"/>
                  </a:lnTo>
                  <a:lnTo>
                    <a:pt x="683131" y="589468"/>
                  </a:lnTo>
                  <a:lnTo>
                    <a:pt x="706393" y="551496"/>
                  </a:lnTo>
                  <a:lnTo>
                    <a:pt x="725099" y="510727"/>
                  </a:lnTo>
                  <a:lnTo>
                    <a:pt x="738895" y="467512"/>
                  </a:lnTo>
                  <a:lnTo>
                    <a:pt x="747430" y="422205"/>
                  </a:lnTo>
                  <a:lnTo>
                    <a:pt x="750354" y="375158"/>
                  </a:lnTo>
                  <a:lnTo>
                    <a:pt x="747430" y="328110"/>
                  </a:lnTo>
                  <a:lnTo>
                    <a:pt x="738895" y="282803"/>
                  </a:lnTo>
                  <a:lnTo>
                    <a:pt x="725099" y="239588"/>
                  </a:lnTo>
                  <a:lnTo>
                    <a:pt x="706393" y="198819"/>
                  </a:lnTo>
                  <a:lnTo>
                    <a:pt x="683131" y="160847"/>
                  </a:lnTo>
                  <a:lnTo>
                    <a:pt x="655663" y="126023"/>
                  </a:lnTo>
                  <a:lnTo>
                    <a:pt x="624341" y="94700"/>
                  </a:lnTo>
                  <a:lnTo>
                    <a:pt x="589517" y="67231"/>
                  </a:lnTo>
                  <a:lnTo>
                    <a:pt x="551542" y="43966"/>
                  </a:lnTo>
                  <a:lnTo>
                    <a:pt x="510769" y="25259"/>
                  </a:lnTo>
                  <a:lnTo>
                    <a:pt x="467548" y="11461"/>
                  </a:lnTo>
                  <a:lnTo>
                    <a:pt x="422231" y="2923"/>
                  </a:lnTo>
                  <a:lnTo>
                    <a:pt x="37517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34631" y="1825116"/>
              <a:ext cx="750570" cy="750570"/>
            </a:xfrm>
            <a:custGeom>
              <a:avLst/>
              <a:gdLst/>
              <a:ahLst/>
              <a:cxnLst/>
              <a:rect l="l" t="t" r="r" b="b"/>
              <a:pathLst>
                <a:path w="750569" h="750569">
                  <a:moveTo>
                    <a:pt x="0" y="375158"/>
                  </a:moveTo>
                  <a:lnTo>
                    <a:pt x="2923" y="328110"/>
                  </a:lnTo>
                  <a:lnTo>
                    <a:pt x="11458" y="282803"/>
                  </a:lnTo>
                  <a:lnTo>
                    <a:pt x="25253" y="239588"/>
                  </a:lnTo>
                  <a:lnTo>
                    <a:pt x="43957" y="198819"/>
                  </a:lnTo>
                  <a:lnTo>
                    <a:pt x="67218" y="160847"/>
                  </a:lnTo>
                  <a:lnTo>
                    <a:pt x="94684" y="126023"/>
                  </a:lnTo>
                  <a:lnTo>
                    <a:pt x="126005" y="94700"/>
                  </a:lnTo>
                  <a:lnTo>
                    <a:pt x="160827" y="67231"/>
                  </a:lnTo>
                  <a:lnTo>
                    <a:pt x="198801" y="43966"/>
                  </a:lnTo>
                  <a:lnTo>
                    <a:pt x="239573" y="25259"/>
                  </a:lnTo>
                  <a:lnTo>
                    <a:pt x="282794" y="11461"/>
                  </a:lnTo>
                  <a:lnTo>
                    <a:pt x="328110" y="2923"/>
                  </a:lnTo>
                  <a:lnTo>
                    <a:pt x="375170" y="0"/>
                  </a:lnTo>
                  <a:lnTo>
                    <a:pt x="422231" y="2923"/>
                  </a:lnTo>
                  <a:lnTo>
                    <a:pt x="467548" y="11461"/>
                  </a:lnTo>
                  <a:lnTo>
                    <a:pt x="510769" y="25259"/>
                  </a:lnTo>
                  <a:lnTo>
                    <a:pt x="551542" y="43966"/>
                  </a:lnTo>
                  <a:lnTo>
                    <a:pt x="589517" y="67231"/>
                  </a:lnTo>
                  <a:lnTo>
                    <a:pt x="624341" y="94700"/>
                  </a:lnTo>
                  <a:lnTo>
                    <a:pt x="655663" y="126023"/>
                  </a:lnTo>
                  <a:lnTo>
                    <a:pt x="683131" y="160847"/>
                  </a:lnTo>
                  <a:lnTo>
                    <a:pt x="706393" y="198819"/>
                  </a:lnTo>
                  <a:lnTo>
                    <a:pt x="725099" y="239588"/>
                  </a:lnTo>
                  <a:lnTo>
                    <a:pt x="738895" y="282803"/>
                  </a:lnTo>
                  <a:lnTo>
                    <a:pt x="747430" y="328110"/>
                  </a:lnTo>
                  <a:lnTo>
                    <a:pt x="750354" y="375158"/>
                  </a:lnTo>
                  <a:lnTo>
                    <a:pt x="747430" y="422205"/>
                  </a:lnTo>
                  <a:lnTo>
                    <a:pt x="738895" y="467512"/>
                  </a:lnTo>
                  <a:lnTo>
                    <a:pt x="725099" y="510727"/>
                  </a:lnTo>
                  <a:lnTo>
                    <a:pt x="706393" y="551496"/>
                  </a:lnTo>
                  <a:lnTo>
                    <a:pt x="683131" y="589468"/>
                  </a:lnTo>
                  <a:lnTo>
                    <a:pt x="655663" y="624292"/>
                  </a:lnTo>
                  <a:lnTo>
                    <a:pt x="624341" y="655615"/>
                  </a:lnTo>
                  <a:lnTo>
                    <a:pt x="589517" y="683084"/>
                  </a:lnTo>
                  <a:lnTo>
                    <a:pt x="551542" y="706349"/>
                  </a:lnTo>
                  <a:lnTo>
                    <a:pt x="510769" y="725056"/>
                  </a:lnTo>
                  <a:lnTo>
                    <a:pt x="467548" y="738854"/>
                  </a:lnTo>
                  <a:lnTo>
                    <a:pt x="422231" y="747392"/>
                  </a:lnTo>
                  <a:lnTo>
                    <a:pt x="375170" y="750316"/>
                  </a:lnTo>
                  <a:lnTo>
                    <a:pt x="328110" y="747392"/>
                  </a:lnTo>
                  <a:lnTo>
                    <a:pt x="282794" y="738854"/>
                  </a:lnTo>
                  <a:lnTo>
                    <a:pt x="239573" y="725056"/>
                  </a:lnTo>
                  <a:lnTo>
                    <a:pt x="198801" y="706349"/>
                  </a:lnTo>
                  <a:lnTo>
                    <a:pt x="160827" y="683084"/>
                  </a:lnTo>
                  <a:lnTo>
                    <a:pt x="126005" y="655615"/>
                  </a:lnTo>
                  <a:lnTo>
                    <a:pt x="94684" y="624292"/>
                  </a:lnTo>
                  <a:lnTo>
                    <a:pt x="67218" y="589468"/>
                  </a:lnTo>
                  <a:lnTo>
                    <a:pt x="43957" y="551496"/>
                  </a:lnTo>
                  <a:lnTo>
                    <a:pt x="25253" y="510727"/>
                  </a:lnTo>
                  <a:lnTo>
                    <a:pt x="11458" y="467512"/>
                  </a:lnTo>
                  <a:lnTo>
                    <a:pt x="2923" y="422205"/>
                  </a:lnTo>
                  <a:lnTo>
                    <a:pt x="0" y="375158"/>
                  </a:lnTo>
                  <a:close/>
                </a:path>
              </a:pathLst>
            </a:custGeom>
            <a:ln w="10795">
              <a:solidFill>
                <a:srgbClr val="93C5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339976" y="2800286"/>
              <a:ext cx="6670675" cy="600710"/>
            </a:xfrm>
            <a:custGeom>
              <a:avLst/>
              <a:gdLst/>
              <a:ahLst/>
              <a:cxnLst/>
              <a:rect l="l" t="t" r="r" b="b"/>
              <a:pathLst>
                <a:path w="6670675" h="600710">
                  <a:moveTo>
                    <a:pt x="6670421" y="0"/>
                  </a:moveTo>
                  <a:lnTo>
                    <a:pt x="0" y="0"/>
                  </a:lnTo>
                  <a:lnTo>
                    <a:pt x="0" y="600265"/>
                  </a:lnTo>
                  <a:lnTo>
                    <a:pt x="6670421" y="600265"/>
                  </a:lnTo>
                  <a:lnTo>
                    <a:pt x="6670421" y="0"/>
                  </a:lnTo>
                  <a:close/>
                </a:path>
              </a:pathLst>
            </a:custGeom>
            <a:solidFill>
              <a:srgbClr val="93C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339976" y="2800286"/>
              <a:ext cx="6670675" cy="600710"/>
            </a:xfrm>
            <a:custGeom>
              <a:avLst/>
              <a:gdLst/>
              <a:ahLst/>
              <a:cxnLst/>
              <a:rect l="l" t="t" r="r" b="b"/>
              <a:pathLst>
                <a:path w="6670675" h="600710">
                  <a:moveTo>
                    <a:pt x="0" y="600265"/>
                  </a:moveTo>
                  <a:lnTo>
                    <a:pt x="6670421" y="600265"/>
                  </a:lnTo>
                  <a:lnTo>
                    <a:pt x="6670421" y="0"/>
                  </a:lnTo>
                  <a:lnTo>
                    <a:pt x="0" y="0"/>
                  </a:lnTo>
                  <a:lnTo>
                    <a:pt x="0" y="600265"/>
                  </a:lnTo>
                  <a:close/>
                </a:path>
              </a:pathLst>
            </a:custGeom>
            <a:ln w="1079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964768" y="2725166"/>
              <a:ext cx="750570" cy="750570"/>
            </a:xfrm>
            <a:custGeom>
              <a:avLst/>
              <a:gdLst/>
              <a:ahLst/>
              <a:cxnLst/>
              <a:rect l="l" t="t" r="r" b="b"/>
              <a:pathLst>
                <a:path w="750569" h="750570">
                  <a:moveTo>
                    <a:pt x="375208" y="0"/>
                  </a:moveTo>
                  <a:lnTo>
                    <a:pt x="328140" y="2923"/>
                  </a:lnTo>
                  <a:lnTo>
                    <a:pt x="282817" y="11461"/>
                  </a:lnTo>
                  <a:lnTo>
                    <a:pt x="239591" y="25259"/>
                  </a:lnTo>
                  <a:lnTo>
                    <a:pt x="198813" y="43966"/>
                  </a:lnTo>
                  <a:lnTo>
                    <a:pt x="160836" y="67231"/>
                  </a:lnTo>
                  <a:lnTo>
                    <a:pt x="126011" y="94700"/>
                  </a:lnTo>
                  <a:lnTo>
                    <a:pt x="94688" y="126023"/>
                  </a:lnTo>
                  <a:lnTo>
                    <a:pt x="67220" y="160847"/>
                  </a:lnTo>
                  <a:lnTo>
                    <a:pt x="43958" y="198819"/>
                  </a:lnTo>
                  <a:lnTo>
                    <a:pt x="25253" y="239588"/>
                  </a:lnTo>
                  <a:lnTo>
                    <a:pt x="11458" y="282803"/>
                  </a:lnTo>
                  <a:lnTo>
                    <a:pt x="2923" y="328110"/>
                  </a:lnTo>
                  <a:lnTo>
                    <a:pt x="0" y="375158"/>
                  </a:lnTo>
                  <a:lnTo>
                    <a:pt x="2923" y="422232"/>
                  </a:lnTo>
                  <a:lnTo>
                    <a:pt x="11458" y="467562"/>
                  </a:lnTo>
                  <a:lnTo>
                    <a:pt x="25253" y="510796"/>
                  </a:lnTo>
                  <a:lnTo>
                    <a:pt x="43958" y="551581"/>
                  </a:lnTo>
                  <a:lnTo>
                    <a:pt x="67220" y="589566"/>
                  </a:lnTo>
                  <a:lnTo>
                    <a:pt x="94688" y="624399"/>
                  </a:lnTo>
                  <a:lnTo>
                    <a:pt x="126011" y="655729"/>
                  </a:lnTo>
                  <a:lnTo>
                    <a:pt x="160836" y="683204"/>
                  </a:lnTo>
                  <a:lnTo>
                    <a:pt x="198813" y="706472"/>
                  </a:lnTo>
                  <a:lnTo>
                    <a:pt x="239591" y="725182"/>
                  </a:lnTo>
                  <a:lnTo>
                    <a:pt x="282817" y="738981"/>
                  </a:lnTo>
                  <a:lnTo>
                    <a:pt x="328140" y="747518"/>
                  </a:lnTo>
                  <a:lnTo>
                    <a:pt x="375208" y="750443"/>
                  </a:lnTo>
                  <a:lnTo>
                    <a:pt x="422256" y="747518"/>
                  </a:lnTo>
                  <a:lnTo>
                    <a:pt x="467563" y="738981"/>
                  </a:lnTo>
                  <a:lnTo>
                    <a:pt x="510777" y="725182"/>
                  </a:lnTo>
                  <a:lnTo>
                    <a:pt x="551547" y="706472"/>
                  </a:lnTo>
                  <a:lnTo>
                    <a:pt x="589519" y="683204"/>
                  </a:lnTo>
                  <a:lnTo>
                    <a:pt x="624343" y="655729"/>
                  </a:lnTo>
                  <a:lnTo>
                    <a:pt x="655665" y="624399"/>
                  </a:lnTo>
                  <a:lnTo>
                    <a:pt x="683135" y="589566"/>
                  </a:lnTo>
                  <a:lnTo>
                    <a:pt x="706399" y="551581"/>
                  </a:lnTo>
                  <a:lnTo>
                    <a:pt x="725107" y="510796"/>
                  </a:lnTo>
                  <a:lnTo>
                    <a:pt x="738905" y="467562"/>
                  </a:lnTo>
                  <a:lnTo>
                    <a:pt x="747442" y="422232"/>
                  </a:lnTo>
                  <a:lnTo>
                    <a:pt x="750366" y="375158"/>
                  </a:lnTo>
                  <a:lnTo>
                    <a:pt x="747442" y="328110"/>
                  </a:lnTo>
                  <a:lnTo>
                    <a:pt x="738905" y="282803"/>
                  </a:lnTo>
                  <a:lnTo>
                    <a:pt x="725107" y="239588"/>
                  </a:lnTo>
                  <a:lnTo>
                    <a:pt x="706399" y="198819"/>
                  </a:lnTo>
                  <a:lnTo>
                    <a:pt x="683135" y="160847"/>
                  </a:lnTo>
                  <a:lnTo>
                    <a:pt x="655665" y="126023"/>
                  </a:lnTo>
                  <a:lnTo>
                    <a:pt x="624343" y="94700"/>
                  </a:lnTo>
                  <a:lnTo>
                    <a:pt x="589519" y="67231"/>
                  </a:lnTo>
                  <a:lnTo>
                    <a:pt x="551547" y="43966"/>
                  </a:lnTo>
                  <a:lnTo>
                    <a:pt x="510777" y="25259"/>
                  </a:lnTo>
                  <a:lnTo>
                    <a:pt x="467563" y="11461"/>
                  </a:lnTo>
                  <a:lnTo>
                    <a:pt x="422256" y="2923"/>
                  </a:lnTo>
                  <a:lnTo>
                    <a:pt x="37520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964768" y="2725166"/>
              <a:ext cx="750570" cy="750570"/>
            </a:xfrm>
            <a:custGeom>
              <a:avLst/>
              <a:gdLst/>
              <a:ahLst/>
              <a:cxnLst/>
              <a:rect l="l" t="t" r="r" b="b"/>
              <a:pathLst>
                <a:path w="750569" h="750570">
                  <a:moveTo>
                    <a:pt x="0" y="375158"/>
                  </a:moveTo>
                  <a:lnTo>
                    <a:pt x="2923" y="328110"/>
                  </a:lnTo>
                  <a:lnTo>
                    <a:pt x="11458" y="282803"/>
                  </a:lnTo>
                  <a:lnTo>
                    <a:pt x="25253" y="239588"/>
                  </a:lnTo>
                  <a:lnTo>
                    <a:pt x="43958" y="198819"/>
                  </a:lnTo>
                  <a:lnTo>
                    <a:pt x="67220" y="160847"/>
                  </a:lnTo>
                  <a:lnTo>
                    <a:pt x="94688" y="126023"/>
                  </a:lnTo>
                  <a:lnTo>
                    <a:pt x="126011" y="94700"/>
                  </a:lnTo>
                  <a:lnTo>
                    <a:pt x="160836" y="67231"/>
                  </a:lnTo>
                  <a:lnTo>
                    <a:pt x="198813" y="43966"/>
                  </a:lnTo>
                  <a:lnTo>
                    <a:pt x="239591" y="25259"/>
                  </a:lnTo>
                  <a:lnTo>
                    <a:pt x="282817" y="11461"/>
                  </a:lnTo>
                  <a:lnTo>
                    <a:pt x="328140" y="2923"/>
                  </a:lnTo>
                  <a:lnTo>
                    <a:pt x="375208" y="0"/>
                  </a:lnTo>
                  <a:lnTo>
                    <a:pt x="422256" y="2923"/>
                  </a:lnTo>
                  <a:lnTo>
                    <a:pt x="467563" y="11461"/>
                  </a:lnTo>
                  <a:lnTo>
                    <a:pt x="510777" y="25259"/>
                  </a:lnTo>
                  <a:lnTo>
                    <a:pt x="551547" y="43966"/>
                  </a:lnTo>
                  <a:lnTo>
                    <a:pt x="589519" y="67231"/>
                  </a:lnTo>
                  <a:lnTo>
                    <a:pt x="624343" y="94700"/>
                  </a:lnTo>
                  <a:lnTo>
                    <a:pt x="655665" y="126023"/>
                  </a:lnTo>
                  <a:lnTo>
                    <a:pt x="683135" y="160847"/>
                  </a:lnTo>
                  <a:lnTo>
                    <a:pt x="706399" y="198819"/>
                  </a:lnTo>
                  <a:lnTo>
                    <a:pt x="725107" y="239588"/>
                  </a:lnTo>
                  <a:lnTo>
                    <a:pt x="738905" y="282803"/>
                  </a:lnTo>
                  <a:lnTo>
                    <a:pt x="747442" y="328110"/>
                  </a:lnTo>
                  <a:lnTo>
                    <a:pt x="750366" y="375158"/>
                  </a:lnTo>
                  <a:lnTo>
                    <a:pt x="747442" y="422232"/>
                  </a:lnTo>
                  <a:lnTo>
                    <a:pt x="738905" y="467562"/>
                  </a:lnTo>
                  <a:lnTo>
                    <a:pt x="725107" y="510796"/>
                  </a:lnTo>
                  <a:lnTo>
                    <a:pt x="706399" y="551581"/>
                  </a:lnTo>
                  <a:lnTo>
                    <a:pt x="683135" y="589566"/>
                  </a:lnTo>
                  <a:lnTo>
                    <a:pt x="655665" y="624399"/>
                  </a:lnTo>
                  <a:lnTo>
                    <a:pt x="624343" y="655729"/>
                  </a:lnTo>
                  <a:lnTo>
                    <a:pt x="589519" y="683204"/>
                  </a:lnTo>
                  <a:lnTo>
                    <a:pt x="551547" y="706472"/>
                  </a:lnTo>
                  <a:lnTo>
                    <a:pt x="510777" y="725182"/>
                  </a:lnTo>
                  <a:lnTo>
                    <a:pt x="467563" y="738981"/>
                  </a:lnTo>
                  <a:lnTo>
                    <a:pt x="422256" y="747518"/>
                  </a:lnTo>
                  <a:lnTo>
                    <a:pt x="375208" y="750443"/>
                  </a:lnTo>
                  <a:lnTo>
                    <a:pt x="328140" y="747518"/>
                  </a:lnTo>
                  <a:lnTo>
                    <a:pt x="282817" y="738981"/>
                  </a:lnTo>
                  <a:lnTo>
                    <a:pt x="239591" y="725182"/>
                  </a:lnTo>
                  <a:lnTo>
                    <a:pt x="198813" y="706472"/>
                  </a:lnTo>
                  <a:lnTo>
                    <a:pt x="160836" y="683204"/>
                  </a:lnTo>
                  <a:lnTo>
                    <a:pt x="126011" y="655729"/>
                  </a:lnTo>
                  <a:lnTo>
                    <a:pt x="94688" y="624399"/>
                  </a:lnTo>
                  <a:lnTo>
                    <a:pt x="67220" y="589566"/>
                  </a:lnTo>
                  <a:lnTo>
                    <a:pt x="43958" y="551581"/>
                  </a:lnTo>
                  <a:lnTo>
                    <a:pt x="25253" y="510796"/>
                  </a:lnTo>
                  <a:lnTo>
                    <a:pt x="11458" y="467562"/>
                  </a:lnTo>
                  <a:lnTo>
                    <a:pt x="2923" y="422232"/>
                  </a:lnTo>
                  <a:lnTo>
                    <a:pt x="0" y="375158"/>
                  </a:lnTo>
                  <a:close/>
                </a:path>
              </a:pathLst>
            </a:custGeom>
            <a:ln w="10795">
              <a:solidFill>
                <a:srgbClr val="93C5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471929" y="3700335"/>
              <a:ext cx="6538595" cy="600710"/>
            </a:xfrm>
            <a:custGeom>
              <a:avLst/>
              <a:gdLst/>
              <a:ahLst/>
              <a:cxnLst/>
              <a:rect l="l" t="t" r="r" b="b"/>
              <a:pathLst>
                <a:path w="6538595" h="600710">
                  <a:moveTo>
                    <a:pt x="6538468" y="0"/>
                  </a:moveTo>
                  <a:lnTo>
                    <a:pt x="0" y="0"/>
                  </a:lnTo>
                  <a:lnTo>
                    <a:pt x="0" y="600265"/>
                  </a:lnTo>
                  <a:lnTo>
                    <a:pt x="6538468" y="600265"/>
                  </a:lnTo>
                  <a:lnTo>
                    <a:pt x="6538468" y="0"/>
                  </a:lnTo>
                  <a:close/>
                </a:path>
              </a:pathLst>
            </a:custGeom>
            <a:solidFill>
              <a:srgbClr val="93C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471929" y="3700335"/>
              <a:ext cx="6538595" cy="600710"/>
            </a:xfrm>
            <a:custGeom>
              <a:avLst/>
              <a:gdLst/>
              <a:ahLst/>
              <a:cxnLst/>
              <a:rect l="l" t="t" r="r" b="b"/>
              <a:pathLst>
                <a:path w="6538595" h="600710">
                  <a:moveTo>
                    <a:pt x="0" y="600265"/>
                  </a:moveTo>
                  <a:lnTo>
                    <a:pt x="6538468" y="600265"/>
                  </a:lnTo>
                  <a:lnTo>
                    <a:pt x="6538468" y="0"/>
                  </a:lnTo>
                  <a:lnTo>
                    <a:pt x="0" y="0"/>
                  </a:lnTo>
                  <a:lnTo>
                    <a:pt x="0" y="600265"/>
                  </a:lnTo>
                  <a:close/>
                </a:path>
              </a:pathLst>
            </a:custGeom>
            <a:ln w="1079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096784" y="3625341"/>
              <a:ext cx="750570" cy="750570"/>
            </a:xfrm>
            <a:custGeom>
              <a:avLst/>
              <a:gdLst/>
              <a:ahLst/>
              <a:cxnLst/>
              <a:rect l="l" t="t" r="r" b="b"/>
              <a:pathLst>
                <a:path w="750569" h="750570">
                  <a:moveTo>
                    <a:pt x="375145" y="0"/>
                  </a:moveTo>
                  <a:lnTo>
                    <a:pt x="328090" y="2923"/>
                  </a:lnTo>
                  <a:lnTo>
                    <a:pt x="282778" y="11461"/>
                  </a:lnTo>
                  <a:lnTo>
                    <a:pt x="239562" y="25259"/>
                  </a:lnTo>
                  <a:lnTo>
                    <a:pt x="198792" y="43966"/>
                  </a:lnTo>
                  <a:lnTo>
                    <a:pt x="160821" y="67231"/>
                  </a:lnTo>
                  <a:lnTo>
                    <a:pt x="126001" y="94700"/>
                  </a:lnTo>
                  <a:lnTo>
                    <a:pt x="94682" y="126023"/>
                  </a:lnTo>
                  <a:lnTo>
                    <a:pt x="67216" y="160847"/>
                  </a:lnTo>
                  <a:lnTo>
                    <a:pt x="43956" y="198819"/>
                  </a:lnTo>
                  <a:lnTo>
                    <a:pt x="25253" y="239588"/>
                  </a:lnTo>
                  <a:lnTo>
                    <a:pt x="11458" y="282803"/>
                  </a:lnTo>
                  <a:lnTo>
                    <a:pt x="2923" y="328110"/>
                  </a:lnTo>
                  <a:lnTo>
                    <a:pt x="0" y="375157"/>
                  </a:lnTo>
                  <a:lnTo>
                    <a:pt x="2923" y="422205"/>
                  </a:lnTo>
                  <a:lnTo>
                    <a:pt x="11458" y="467512"/>
                  </a:lnTo>
                  <a:lnTo>
                    <a:pt x="25253" y="510727"/>
                  </a:lnTo>
                  <a:lnTo>
                    <a:pt x="43956" y="551496"/>
                  </a:lnTo>
                  <a:lnTo>
                    <a:pt x="67216" y="589468"/>
                  </a:lnTo>
                  <a:lnTo>
                    <a:pt x="94682" y="624292"/>
                  </a:lnTo>
                  <a:lnTo>
                    <a:pt x="126001" y="655615"/>
                  </a:lnTo>
                  <a:lnTo>
                    <a:pt x="160821" y="683084"/>
                  </a:lnTo>
                  <a:lnTo>
                    <a:pt x="198792" y="706349"/>
                  </a:lnTo>
                  <a:lnTo>
                    <a:pt x="239562" y="725056"/>
                  </a:lnTo>
                  <a:lnTo>
                    <a:pt x="282778" y="738854"/>
                  </a:lnTo>
                  <a:lnTo>
                    <a:pt x="328090" y="747392"/>
                  </a:lnTo>
                  <a:lnTo>
                    <a:pt x="375145" y="750315"/>
                  </a:lnTo>
                  <a:lnTo>
                    <a:pt x="422218" y="747392"/>
                  </a:lnTo>
                  <a:lnTo>
                    <a:pt x="467542" y="738854"/>
                  </a:lnTo>
                  <a:lnTo>
                    <a:pt x="510766" y="725056"/>
                  </a:lnTo>
                  <a:lnTo>
                    <a:pt x="551539" y="706349"/>
                  </a:lnTo>
                  <a:lnTo>
                    <a:pt x="589511" y="683084"/>
                  </a:lnTo>
                  <a:lnTo>
                    <a:pt x="624330" y="655615"/>
                  </a:lnTo>
                  <a:lnTo>
                    <a:pt x="655646" y="624292"/>
                  </a:lnTo>
                  <a:lnTo>
                    <a:pt x="683106" y="589468"/>
                  </a:lnTo>
                  <a:lnTo>
                    <a:pt x="706361" y="551496"/>
                  </a:lnTo>
                  <a:lnTo>
                    <a:pt x="725059" y="510727"/>
                  </a:lnTo>
                  <a:lnTo>
                    <a:pt x="738849" y="467512"/>
                  </a:lnTo>
                  <a:lnTo>
                    <a:pt x="747381" y="422205"/>
                  </a:lnTo>
                  <a:lnTo>
                    <a:pt x="750303" y="375157"/>
                  </a:lnTo>
                  <a:lnTo>
                    <a:pt x="747381" y="328110"/>
                  </a:lnTo>
                  <a:lnTo>
                    <a:pt x="738849" y="282803"/>
                  </a:lnTo>
                  <a:lnTo>
                    <a:pt x="725059" y="239588"/>
                  </a:lnTo>
                  <a:lnTo>
                    <a:pt x="706361" y="198819"/>
                  </a:lnTo>
                  <a:lnTo>
                    <a:pt x="683106" y="160847"/>
                  </a:lnTo>
                  <a:lnTo>
                    <a:pt x="655646" y="126023"/>
                  </a:lnTo>
                  <a:lnTo>
                    <a:pt x="624330" y="94700"/>
                  </a:lnTo>
                  <a:lnTo>
                    <a:pt x="589511" y="67231"/>
                  </a:lnTo>
                  <a:lnTo>
                    <a:pt x="551539" y="43966"/>
                  </a:lnTo>
                  <a:lnTo>
                    <a:pt x="510766" y="25259"/>
                  </a:lnTo>
                  <a:lnTo>
                    <a:pt x="467542" y="11461"/>
                  </a:lnTo>
                  <a:lnTo>
                    <a:pt x="422218" y="2923"/>
                  </a:lnTo>
                  <a:lnTo>
                    <a:pt x="37514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096784" y="3625341"/>
              <a:ext cx="750570" cy="750570"/>
            </a:xfrm>
            <a:custGeom>
              <a:avLst/>
              <a:gdLst/>
              <a:ahLst/>
              <a:cxnLst/>
              <a:rect l="l" t="t" r="r" b="b"/>
              <a:pathLst>
                <a:path w="750569" h="750570">
                  <a:moveTo>
                    <a:pt x="0" y="375157"/>
                  </a:moveTo>
                  <a:lnTo>
                    <a:pt x="2923" y="328110"/>
                  </a:lnTo>
                  <a:lnTo>
                    <a:pt x="11458" y="282803"/>
                  </a:lnTo>
                  <a:lnTo>
                    <a:pt x="25253" y="239588"/>
                  </a:lnTo>
                  <a:lnTo>
                    <a:pt x="43956" y="198819"/>
                  </a:lnTo>
                  <a:lnTo>
                    <a:pt x="67216" y="160847"/>
                  </a:lnTo>
                  <a:lnTo>
                    <a:pt x="94682" y="126023"/>
                  </a:lnTo>
                  <a:lnTo>
                    <a:pt x="126001" y="94700"/>
                  </a:lnTo>
                  <a:lnTo>
                    <a:pt x="160821" y="67231"/>
                  </a:lnTo>
                  <a:lnTo>
                    <a:pt x="198792" y="43966"/>
                  </a:lnTo>
                  <a:lnTo>
                    <a:pt x="239562" y="25259"/>
                  </a:lnTo>
                  <a:lnTo>
                    <a:pt x="282778" y="11461"/>
                  </a:lnTo>
                  <a:lnTo>
                    <a:pt x="328090" y="2923"/>
                  </a:lnTo>
                  <a:lnTo>
                    <a:pt x="375145" y="0"/>
                  </a:lnTo>
                  <a:lnTo>
                    <a:pt x="422218" y="2923"/>
                  </a:lnTo>
                  <a:lnTo>
                    <a:pt x="467542" y="11461"/>
                  </a:lnTo>
                  <a:lnTo>
                    <a:pt x="510766" y="25259"/>
                  </a:lnTo>
                  <a:lnTo>
                    <a:pt x="551539" y="43966"/>
                  </a:lnTo>
                  <a:lnTo>
                    <a:pt x="589511" y="67231"/>
                  </a:lnTo>
                  <a:lnTo>
                    <a:pt x="624330" y="94700"/>
                  </a:lnTo>
                  <a:lnTo>
                    <a:pt x="655646" y="126023"/>
                  </a:lnTo>
                  <a:lnTo>
                    <a:pt x="683106" y="160847"/>
                  </a:lnTo>
                  <a:lnTo>
                    <a:pt x="706361" y="198819"/>
                  </a:lnTo>
                  <a:lnTo>
                    <a:pt x="725059" y="239588"/>
                  </a:lnTo>
                  <a:lnTo>
                    <a:pt x="738849" y="282803"/>
                  </a:lnTo>
                  <a:lnTo>
                    <a:pt x="747381" y="328110"/>
                  </a:lnTo>
                  <a:lnTo>
                    <a:pt x="750303" y="375157"/>
                  </a:lnTo>
                  <a:lnTo>
                    <a:pt x="747381" y="422205"/>
                  </a:lnTo>
                  <a:lnTo>
                    <a:pt x="738849" y="467512"/>
                  </a:lnTo>
                  <a:lnTo>
                    <a:pt x="725059" y="510727"/>
                  </a:lnTo>
                  <a:lnTo>
                    <a:pt x="706361" y="551496"/>
                  </a:lnTo>
                  <a:lnTo>
                    <a:pt x="683106" y="589468"/>
                  </a:lnTo>
                  <a:lnTo>
                    <a:pt x="655646" y="624292"/>
                  </a:lnTo>
                  <a:lnTo>
                    <a:pt x="624330" y="655615"/>
                  </a:lnTo>
                  <a:lnTo>
                    <a:pt x="589511" y="683084"/>
                  </a:lnTo>
                  <a:lnTo>
                    <a:pt x="551539" y="706349"/>
                  </a:lnTo>
                  <a:lnTo>
                    <a:pt x="510766" y="725056"/>
                  </a:lnTo>
                  <a:lnTo>
                    <a:pt x="467542" y="738854"/>
                  </a:lnTo>
                  <a:lnTo>
                    <a:pt x="422218" y="747392"/>
                  </a:lnTo>
                  <a:lnTo>
                    <a:pt x="375145" y="750315"/>
                  </a:lnTo>
                  <a:lnTo>
                    <a:pt x="328090" y="747392"/>
                  </a:lnTo>
                  <a:lnTo>
                    <a:pt x="282778" y="738854"/>
                  </a:lnTo>
                  <a:lnTo>
                    <a:pt x="239562" y="725056"/>
                  </a:lnTo>
                  <a:lnTo>
                    <a:pt x="198792" y="706349"/>
                  </a:lnTo>
                  <a:lnTo>
                    <a:pt x="160821" y="683084"/>
                  </a:lnTo>
                  <a:lnTo>
                    <a:pt x="126001" y="655615"/>
                  </a:lnTo>
                  <a:lnTo>
                    <a:pt x="94682" y="624292"/>
                  </a:lnTo>
                  <a:lnTo>
                    <a:pt x="67216" y="589468"/>
                  </a:lnTo>
                  <a:lnTo>
                    <a:pt x="43956" y="551496"/>
                  </a:lnTo>
                  <a:lnTo>
                    <a:pt x="25253" y="510727"/>
                  </a:lnTo>
                  <a:lnTo>
                    <a:pt x="11458" y="467512"/>
                  </a:lnTo>
                  <a:lnTo>
                    <a:pt x="2923" y="422205"/>
                  </a:lnTo>
                  <a:lnTo>
                    <a:pt x="0" y="375157"/>
                  </a:lnTo>
                  <a:close/>
                </a:path>
              </a:pathLst>
            </a:custGeom>
            <a:ln w="10795">
              <a:solidFill>
                <a:srgbClr val="93C5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339976" y="4600511"/>
              <a:ext cx="6670675" cy="600710"/>
            </a:xfrm>
            <a:custGeom>
              <a:avLst/>
              <a:gdLst/>
              <a:ahLst/>
              <a:cxnLst/>
              <a:rect l="l" t="t" r="r" b="b"/>
              <a:pathLst>
                <a:path w="6670675" h="600710">
                  <a:moveTo>
                    <a:pt x="6670421" y="0"/>
                  </a:moveTo>
                  <a:lnTo>
                    <a:pt x="0" y="0"/>
                  </a:lnTo>
                  <a:lnTo>
                    <a:pt x="0" y="600265"/>
                  </a:lnTo>
                  <a:lnTo>
                    <a:pt x="6670421" y="600265"/>
                  </a:lnTo>
                  <a:lnTo>
                    <a:pt x="6670421" y="0"/>
                  </a:lnTo>
                  <a:close/>
                </a:path>
              </a:pathLst>
            </a:custGeom>
            <a:solidFill>
              <a:srgbClr val="93C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339976" y="4600511"/>
              <a:ext cx="6670675" cy="600710"/>
            </a:xfrm>
            <a:custGeom>
              <a:avLst/>
              <a:gdLst/>
              <a:ahLst/>
              <a:cxnLst/>
              <a:rect l="l" t="t" r="r" b="b"/>
              <a:pathLst>
                <a:path w="6670675" h="600710">
                  <a:moveTo>
                    <a:pt x="0" y="600265"/>
                  </a:moveTo>
                  <a:lnTo>
                    <a:pt x="6670421" y="600265"/>
                  </a:lnTo>
                  <a:lnTo>
                    <a:pt x="6670421" y="0"/>
                  </a:lnTo>
                  <a:lnTo>
                    <a:pt x="0" y="0"/>
                  </a:lnTo>
                  <a:lnTo>
                    <a:pt x="0" y="600265"/>
                  </a:lnTo>
                  <a:close/>
                </a:path>
              </a:pathLst>
            </a:custGeom>
            <a:ln w="1079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964768" y="4525391"/>
              <a:ext cx="750570" cy="750570"/>
            </a:xfrm>
            <a:custGeom>
              <a:avLst/>
              <a:gdLst/>
              <a:ahLst/>
              <a:cxnLst/>
              <a:rect l="l" t="t" r="r" b="b"/>
              <a:pathLst>
                <a:path w="750569" h="750570">
                  <a:moveTo>
                    <a:pt x="375208" y="0"/>
                  </a:moveTo>
                  <a:lnTo>
                    <a:pt x="328140" y="2923"/>
                  </a:lnTo>
                  <a:lnTo>
                    <a:pt x="282817" y="11461"/>
                  </a:lnTo>
                  <a:lnTo>
                    <a:pt x="239591" y="25259"/>
                  </a:lnTo>
                  <a:lnTo>
                    <a:pt x="198813" y="43966"/>
                  </a:lnTo>
                  <a:lnTo>
                    <a:pt x="160836" y="67231"/>
                  </a:lnTo>
                  <a:lnTo>
                    <a:pt x="126011" y="94700"/>
                  </a:lnTo>
                  <a:lnTo>
                    <a:pt x="94688" y="126023"/>
                  </a:lnTo>
                  <a:lnTo>
                    <a:pt x="67220" y="160847"/>
                  </a:lnTo>
                  <a:lnTo>
                    <a:pt x="43958" y="198819"/>
                  </a:lnTo>
                  <a:lnTo>
                    <a:pt x="25253" y="239588"/>
                  </a:lnTo>
                  <a:lnTo>
                    <a:pt x="11458" y="282803"/>
                  </a:lnTo>
                  <a:lnTo>
                    <a:pt x="2923" y="328110"/>
                  </a:lnTo>
                  <a:lnTo>
                    <a:pt x="0" y="375157"/>
                  </a:lnTo>
                  <a:lnTo>
                    <a:pt x="2923" y="422232"/>
                  </a:lnTo>
                  <a:lnTo>
                    <a:pt x="11458" y="467562"/>
                  </a:lnTo>
                  <a:lnTo>
                    <a:pt x="25253" y="510796"/>
                  </a:lnTo>
                  <a:lnTo>
                    <a:pt x="43958" y="551581"/>
                  </a:lnTo>
                  <a:lnTo>
                    <a:pt x="67220" y="589566"/>
                  </a:lnTo>
                  <a:lnTo>
                    <a:pt x="94688" y="624399"/>
                  </a:lnTo>
                  <a:lnTo>
                    <a:pt x="126011" y="655729"/>
                  </a:lnTo>
                  <a:lnTo>
                    <a:pt x="160836" y="683204"/>
                  </a:lnTo>
                  <a:lnTo>
                    <a:pt x="198813" y="706472"/>
                  </a:lnTo>
                  <a:lnTo>
                    <a:pt x="239591" y="725182"/>
                  </a:lnTo>
                  <a:lnTo>
                    <a:pt x="282817" y="738981"/>
                  </a:lnTo>
                  <a:lnTo>
                    <a:pt x="328140" y="747518"/>
                  </a:lnTo>
                  <a:lnTo>
                    <a:pt x="375208" y="750442"/>
                  </a:lnTo>
                  <a:lnTo>
                    <a:pt x="422256" y="747518"/>
                  </a:lnTo>
                  <a:lnTo>
                    <a:pt x="467563" y="738981"/>
                  </a:lnTo>
                  <a:lnTo>
                    <a:pt x="510777" y="725182"/>
                  </a:lnTo>
                  <a:lnTo>
                    <a:pt x="551547" y="706472"/>
                  </a:lnTo>
                  <a:lnTo>
                    <a:pt x="589519" y="683204"/>
                  </a:lnTo>
                  <a:lnTo>
                    <a:pt x="624343" y="655729"/>
                  </a:lnTo>
                  <a:lnTo>
                    <a:pt x="655665" y="624399"/>
                  </a:lnTo>
                  <a:lnTo>
                    <a:pt x="683135" y="589566"/>
                  </a:lnTo>
                  <a:lnTo>
                    <a:pt x="706399" y="551581"/>
                  </a:lnTo>
                  <a:lnTo>
                    <a:pt x="725107" y="510796"/>
                  </a:lnTo>
                  <a:lnTo>
                    <a:pt x="738905" y="467562"/>
                  </a:lnTo>
                  <a:lnTo>
                    <a:pt x="747442" y="422232"/>
                  </a:lnTo>
                  <a:lnTo>
                    <a:pt x="750366" y="375157"/>
                  </a:lnTo>
                  <a:lnTo>
                    <a:pt x="747442" y="328110"/>
                  </a:lnTo>
                  <a:lnTo>
                    <a:pt x="738905" y="282803"/>
                  </a:lnTo>
                  <a:lnTo>
                    <a:pt x="725107" y="239588"/>
                  </a:lnTo>
                  <a:lnTo>
                    <a:pt x="706399" y="198819"/>
                  </a:lnTo>
                  <a:lnTo>
                    <a:pt x="683135" y="160847"/>
                  </a:lnTo>
                  <a:lnTo>
                    <a:pt x="655665" y="126023"/>
                  </a:lnTo>
                  <a:lnTo>
                    <a:pt x="624343" y="94700"/>
                  </a:lnTo>
                  <a:lnTo>
                    <a:pt x="589519" y="67231"/>
                  </a:lnTo>
                  <a:lnTo>
                    <a:pt x="551547" y="43966"/>
                  </a:lnTo>
                  <a:lnTo>
                    <a:pt x="510777" y="25259"/>
                  </a:lnTo>
                  <a:lnTo>
                    <a:pt x="467563" y="11461"/>
                  </a:lnTo>
                  <a:lnTo>
                    <a:pt x="422256" y="2923"/>
                  </a:lnTo>
                  <a:lnTo>
                    <a:pt x="37520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964768" y="4525391"/>
              <a:ext cx="750570" cy="750570"/>
            </a:xfrm>
            <a:custGeom>
              <a:avLst/>
              <a:gdLst/>
              <a:ahLst/>
              <a:cxnLst/>
              <a:rect l="l" t="t" r="r" b="b"/>
              <a:pathLst>
                <a:path w="750569" h="750570">
                  <a:moveTo>
                    <a:pt x="0" y="375157"/>
                  </a:moveTo>
                  <a:lnTo>
                    <a:pt x="2923" y="328110"/>
                  </a:lnTo>
                  <a:lnTo>
                    <a:pt x="11458" y="282803"/>
                  </a:lnTo>
                  <a:lnTo>
                    <a:pt x="25253" y="239588"/>
                  </a:lnTo>
                  <a:lnTo>
                    <a:pt x="43958" y="198819"/>
                  </a:lnTo>
                  <a:lnTo>
                    <a:pt x="67220" y="160847"/>
                  </a:lnTo>
                  <a:lnTo>
                    <a:pt x="94688" y="126023"/>
                  </a:lnTo>
                  <a:lnTo>
                    <a:pt x="126011" y="94700"/>
                  </a:lnTo>
                  <a:lnTo>
                    <a:pt x="160836" y="67231"/>
                  </a:lnTo>
                  <a:lnTo>
                    <a:pt x="198813" y="43966"/>
                  </a:lnTo>
                  <a:lnTo>
                    <a:pt x="239591" y="25259"/>
                  </a:lnTo>
                  <a:lnTo>
                    <a:pt x="282817" y="11461"/>
                  </a:lnTo>
                  <a:lnTo>
                    <a:pt x="328140" y="2923"/>
                  </a:lnTo>
                  <a:lnTo>
                    <a:pt x="375208" y="0"/>
                  </a:lnTo>
                  <a:lnTo>
                    <a:pt x="422256" y="2923"/>
                  </a:lnTo>
                  <a:lnTo>
                    <a:pt x="467563" y="11461"/>
                  </a:lnTo>
                  <a:lnTo>
                    <a:pt x="510777" y="25259"/>
                  </a:lnTo>
                  <a:lnTo>
                    <a:pt x="551547" y="43966"/>
                  </a:lnTo>
                  <a:lnTo>
                    <a:pt x="589519" y="67231"/>
                  </a:lnTo>
                  <a:lnTo>
                    <a:pt x="624343" y="94700"/>
                  </a:lnTo>
                  <a:lnTo>
                    <a:pt x="655665" y="126023"/>
                  </a:lnTo>
                  <a:lnTo>
                    <a:pt x="683135" y="160847"/>
                  </a:lnTo>
                  <a:lnTo>
                    <a:pt x="706399" y="198819"/>
                  </a:lnTo>
                  <a:lnTo>
                    <a:pt x="725107" y="239588"/>
                  </a:lnTo>
                  <a:lnTo>
                    <a:pt x="738905" y="282803"/>
                  </a:lnTo>
                  <a:lnTo>
                    <a:pt x="747442" y="328110"/>
                  </a:lnTo>
                  <a:lnTo>
                    <a:pt x="750366" y="375157"/>
                  </a:lnTo>
                  <a:lnTo>
                    <a:pt x="747442" y="422232"/>
                  </a:lnTo>
                  <a:lnTo>
                    <a:pt x="738905" y="467562"/>
                  </a:lnTo>
                  <a:lnTo>
                    <a:pt x="725107" y="510796"/>
                  </a:lnTo>
                  <a:lnTo>
                    <a:pt x="706399" y="551581"/>
                  </a:lnTo>
                  <a:lnTo>
                    <a:pt x="683135" y="589566"/>
                  </a:lnTo>
                  <a:lnTo>
                    <a:pt x="655665" y="624399"/>
                  </a:lnTo>
                  <a:lnTo>
                    <a:pt x="624343" y="655729"/>
                  </a:lnTo>
                  <a:lnTo>
                    <a:pt x="589519" y="683204"/>
                  </a:lnTo>
                  <a:lnTo>
                    <a:pt x="551547" y="706472"/>
                  </a:lnTo>
                  <a:lnTo>
                    <a:pt x="510777" y="725182"/>
                  </a:lnTo>
                  <a:lnTo>
                    <a:pt x="467563" y="738981"/>
                  </a:lnTo>
                  <a:lnTo>
                    <a:pt x="422256" y="747518"/>
                  </a:lnTo>
                  <a:lnTo>
                    <a:pt x="375208" y="750442"/>
                  </a:lnTo>
                  <a:lnTo>
                    <a:pt x="328140" y="747518"/>
                  </a:lnTo>
                  <a:lnTo>
                    <a:pt x="282817" y="738981"/>
                  </a:lnTo>
                  <a:lnTo>
                    <a:pt x="239591" y="725182"/>
                  </a:lnTo>
                  <a:lnTo>
                    <a:pt x="198813" y="706472"/>
                  </a:lnTo>
                  <a:lnTo>
                    <a:pt x="160836" y="683204"/>
                  </a:lnTo>
                  <a:lnTo>
                    <a:pt x="126011" y="655729"/>
                  </a:lnTo>
                  <a:lnTo>
                    <a:pt x="94688" y="624399"/>
                  </a:lnTo>
                  <a:lnTo>
                    <a:pt x="67220" y="589566"/>
                  </a:lnTo>
                  <a:lnTo>
                    <a:pt x="43958" y="551581"/>
                  </a:lnTo>
                  <a:lnTo>
                    <a:pt x="25253" y="510796"/>
                  </a:lnTo>
                  <a:lnTo>
                    <a:pt x="11458" y="467562"/>
                  </a:lnTo>
                  <a:lnTo>
                    <a:pt x="2923" y="422232"/>
                  </a:lnTo>
                  <a:lnTo>
                    <a:pt x="0" y="375157"/>
                  </a:lnTo>
                  <a:close/>
                </a:path>
              </a:pathLst>
            </a:custGeom>
            <a:ln w="10795">
              <a:solidFill>
                <a:srgbClr val="93C5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909802" y="5500598"/>
              <a:ext cx="7100570" cy="600710"/>
            </a:xfrm>
            <a:custGeom>
              <a:avLst/>
              <a:gdLst/>
              <a:ahLst/>
              <a:cxnLst/>
              <a:rect l="l" t="t" r="r" b="b"/>
              <a:pathLst>
                <a:path w="7100570" h="600710">
                  <a:moveTo>
                    <a:pt x="7100570" y="0"/>
                  </a:moveTo>
                  <a:lnTo>
                    <a:pt x="0" y="0"/>
                  </a:lnTo>
                  <a:lnTo>
                    <a:pt x="0" y="600265"/>
                  </a:lnTo>
                  <a:lnTo>
                    <a:pt x="7100570" y="600265"/>
                  </a:lnTo>
                  <a:lnTo>
                    <a:pt x="7100570" y="0"/>
                  </a:lnTo>
                  <a:close/>
                </a:path>
              </a:pathLst>
            </a:custGeom>
            <a:solidFill>
              <a:srgbClr val="93C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909802" y="5500598"/>
              <a:ext cx="7100570" cy="600710"/>
            </a:xfrm>
            <a:custGeom>
              <a:avLst/>
              <a:gdLst/>
              <a:ahLst/>
              <a:cxnLst/>
              <a:rect l="l" t="t" r="r" b="b"/>
              <a:pathLst>
                <a:path w="7100570" h="600710">
                  <a:moveTo>
                    <a:pt x="0" y="600265"/>
                  </a:moveTo>
                  <a:lnTo>
                    <a:pt x="7100570" y="600265"/>
                  </a:lnTo>
                  <a:lnTo>
                    <a:pt x="7100570" y="0"/>
                  </a:lnTo>
                  <a:lnTo>
                    <a:pt x="0" y="0"/>
                  </a:lnTo>
                  <a:lnTo>
                    <a:pt x="0" y="600265"/>
                  </a:lnTo>
                  <a:close/>
                </a:path>
              </a:pathLst>
            </a:custGeom>
            <a:ln w="1079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1373632" y="1984756"/>
            <a:ext cx="6369685" cy="39770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74625">
              <a:lnSpc>
                <a:spcPct val="100000"/>
              </a:lnSpc>
              <a:spcBef>
                <a:spcPts val="95"/>
              </a:spcBef>
            </a:pPr>
            <a:r>
              <a:rPr sz="2300" b="1" spc="-5" dirty="0">
                <a:latin typeface="Arial"/>
                <a:cs typeface="Arial"/>
              </a:rPr>
              <a:t>Linfopoyesis</a:t>
            </a:r>
            <a:endParaRPr sz="2300" dirty="0">
              <a:latin typeface="Arial"/>
              <a:cs typeface="Arial"/>
            </a:endParaRPr>
          </a:p>
          <a:p>
            <a:pPr marL="605155" marR="1307465">
              <a:lnSpc>
                <a:spcPct val="256800"/>
              </a:lnSpc>
            </a:pPr>
            <a:r>
              <a:rPr sz="2300" b="1" spc="-5" dirty="0">
                <a:latin typeface="Arial"/>
                <a:cs typeface="Arial"/>
              </a:rPr>
              <a:t>Inmunidad celular</a:t>
            </a:r>
            <a:r>
              <a:rPr sz="2300" b="1" spc="5" dirty="0">
                <a:latin typeface="Arial"/>
                <a:cs typeface="Arial"/>
              </a:rPr>
              <a:t> </a:t>
            </a:r>
            <a:r>
              <a:rPr sz="2300" b="1" spc="-5" dirty="0">
                <a:latin typeface="Arial"/>
                <a:cs typeface="Arial"/>
              </a:rPr>
              <a:t>y humoral </a:t>
            </a:r>
            <a:r>
              <a:rPr sz="2300" b="1" dirty="0">
                <a:latin typeface="Arial"/>
                <a:cs typeface="Arial"/>
              </a:rPr>
              <a:t> </a:t>
            </a:r>
            <a:r>
              <a:rPr sz="2300" b="1" spc="-5" dirty="0">
                <a:latin typeface="Arial"/>
                <a:cs typeface="Arial"/>
              </a:rPr>
              <a:t>Filtrado</a:t>
            </a:r>
            <a:r>
              <a:rPr sz="2300" b="1" dirty="0">
                <a:latin typeface="Arial"/>
                <a:cs typeface="Arial"/>
              </a:rPr>
              <a:t> </a:t>
            </a:r>
            <a:r>
              <a:rPr sz="2300" b="1" spc="-5" dirty="0">
                <a:latin typeface="Arial"/>
                <a:cs typeface="Arial"/>
              </a:rPr>
              <a:t>y depuración</a:t>
            </a:r>
            <a:r>
              <a:rPr sz="2300" b="1" spc="10" dirty="0">
                <a:latin typeface="Arial"/>
                <a:cs typeface="Arial"/>
              </a:rPr>
              <a:t> </a:t>
            </a:r>
            <a:r>
              <a:rPr sz="2300" b="1" spc="-5" dirty="0">
                <a:latin typeface="Arial"/>
                <a:cs typeface="Arial"/>
              </a:rPr>
              <a:t>de</a:t>
            </a:r>
            <a:r>
              <a:rPr sz="2300" b="1" spc="5" dirty="0">
                <a:latin typeface="Arial"/>
                <a:cs typeface="Arial"/>
              </a:rPr>
              <a:t> </a:t>
            </a:r>
            <a:r>
              <a:rPr sz="2300" b="1" spc="-5" dirty="0">
                <a:latin typeface="Arial"/>
                <a:cs typeface="Arial"/>
              </a:rPr>
              <a:t>la</a:t>
            </a:r>
            <a:r>
              <a:rPr sz="2300" b="1" dirty="0">
                <a:latin typeface="Arial"/>
                <a:cs typeface="Arial"/>
              </a:rPr>
              <a:t> </a:t>
            </a:r>
            <a:r>
              <a:rPr sz="2300" b="1" spc="-5" dirty="0">
                <a:latin typeface="Arial"/>
                <a:cs typeface="Arial"/>
              </a:rPr>
              <a:t>linfa </a:t>
            </a:r>
            <a:r>
              <a:rPr sz="2300" b="1" spc="-625" dirty="0">
                <a:latin typeface="Arial"/>
                <a:cs typeface="Arial"/>
              </a:rPr>
              <a:t> </a:t>
            </a:r>
            <a:r>
              <a:rPr sz="2300" b="1" spc="-5" dirty="0">
                <a:latin typeface="Arial"/>
                <a:cs typeface="Arial"/>
              </a:rPr>
              <a:t>Fagocitosis</a:t>
            </a:r>
            <a:endParaRPr sz="230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5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455"/>
              </a:spcBef>
            </a:pPr>
            <a:r>
              <a:rPr sz="2300" b="1" spc="-5" dirty="0">
                <a:latin typeface="Arial"/>
                <a:cs typeface="Arial"/>
              </a:rPr>
              <a:t>Resorción</a:t>
            </a:r>
            <a:r>
              <a:rPr sz="2300" b="1" spc="10" dirty="0">
                <a:latin typeface="Arial"/>
                <a:cs typeface="Arial"/>
              </a:rPr>
              <a:t> </a:t>
            </a:r>
            <a:r>
              <a:rPr sz="2300" b="1" spc="-5" dirty="0">
                <a:latin typeface="Arial"/>
                <a:cs typeface="Arial"/>
              </a:rPr>
              <a:t>y</a:t>
            </a:r>
            <a:r>
              <a:rPr sz="2300" b="1" spc="5" dirty="0">
                <a:latin typeface="Arial"/>
                <a:cs typeface="Arial"/>
              </a:rPr>
              <a:t> </a:t>
            </a:r>
            <a:r>
              <a:rPr sz="2300" b="1" spc="-5" dirty="0">
                <a:latin typeface="Arial"/>
                <a:cs typeface="Arial"/>
              </a:rPr>
              <a:t>destrucción</a:t>
            </a:r>
            <a:r>
              <a:rPr sz="2300" b="1" dirty="0">
                <a:latin typeface="Arial"/>
                <a:cs typeface="Arial"/>
              </a:rPr>
              <a:t> </a:t>
            </a:r>
            <a:r>
              <a:rPr sz="2300" b="1" spc="-5" dirty="0">
                <a:latin typeface="Arial"/>
                <a:cs typeface="Arial"/>
              </a:rPr>
              <a:t>de</a:t>
            </a:r>
            <a:r>
              <a:rPr sz="2300" b="1" spc="15" dirty="0">
                <a:latin typeface="Arial"/>
                <a:cs typeface="Arial"/>
              </a:rPr>
              <a:t> </a:t>
            </a:r>
            <a:r>
              <a:rPr sz="2300" b="1" spc="-5" dirty="0">
                <a:latin typeface="Arial"/>
                <a:cs typeface="Arial"/>
              </a:rPr>
              <a:t>cuerpos</a:t>
            </a:r>
            <a:r>
              <a:rPr sz="2300" b="1" dirty="0">
                <a:latin typeface="Arial"/>
                <a:cs typeface="Arial"/>
              </a:rPr>
              <a:t> </a:t>
            </a:r>
            <a:r>
              <a:rPr sz="2300" b="1" spc="-5" dirty="0">
                <a:latin typeface="Arial"/>
                <a:cs typeface="Arial"/>
              </a:rPr>
              <a:t>extraños</a:t>
            </a:r>
            <a:endParaRPr sz="2300" dirty="0">
              <a:latin typeface="Arial"/>
              <a:cs typeface="Arial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529234" y="5420169"/>
            <a:ext cx="761365" cy="761365"/>
            <a:chOff x="529234" y="5420169"/>
            <a:chExt cx="761365" cy="761365"/>
          </a:xfrm>
        </p:grpSpPr>
        <p:sp>
          <p:nvSpPr>
            <p:cNvPr id="25" name="object 25"/>
            <p:cNvSpPr/>
            <p:nvPr/>
          </p:nvSpPr>
          <p:spPr>
            <a:xfrm>
              <a:off x="534631" y="5425567"/>
              <a:ext cx="750570" cy="750570"/>
            </a:xfrm>
            <a:custGeom>
              <a:avLst/>
              <a:gdLst/>
              <a:ahLst/>
              <a:cxnLst/>
              <a:rect l="l" t="t" r="r" b="b"/>
              <a:pathLst>
                <a:path w="750569" h="750570">
                  <a:moveTo>
                    <a:pt x="375170" y="0"/>
                  </a:moveTo>
                  <a:lnTo>
                    <a:pt x="328110" y="2922"/>
                  </a:lnTo>
                  <a:lnTo>
                    <a:pt x="282794" y="11457"/>
                  </a:lnTo>
                  <a:lnTo>
                    <a:pt x="239573" y="25251"/>
                  </a:lnTo>
                  <a:lnTo>
                    <a:pt x="198801" y="43954"/>
                  </a:lnTo>
                  <a:lnTo>
                    <a:pt x="160827" y="67214"/>
                  </a:lnTo>
                  <a:lnTo>
                    <a:pt x="126005" y="94679"/>
                  </a:lnTo>
                  <a:lnTo>
                    <a:pt x="94684" y="125998"/>
                  </a:lnTo>
                  <a:lnTo>
                    <a:pt x="67218" y="160819"/>
                  </a:lnTo>
                  <a:lnTo>
                    <a:pt x="43957" y="198791"/>
                  </a:lnTo>
                  <a:lnTo>
                    <a:pt x="25253" y="239562"/>
                  </a:lnTo>
                  <a:lnTo>
                    <a:pt x="11458" y="282782"/>
                  </a:lnTo>
                  <a:lnTo>
                    <a:pt x="2923" y="328097"/>
                  </a:lnTo>
                  <a:lnTo>
                    <a:pt x="0" y="375158"/>
                  </a:lnTo>
                  <a:lnTo>
                    <a:pt x="2923" y="422218"/>
                  </a:lnTo>
                  <a:lnTo>
                    <a:pt x="11458" y="467534"/>
                  </a:lnTo>
                  <a:lnTo>
                    <a:pt x="25253" y="510754"/>
                  </a:lnTo>
                  <a:lnTo>
                    <a:pt x="43957" y="551527"/>
                  </a:lnTo>
                  <a:lnTo>
                    <a:pt x="67218" y="589500"/>
                  </a:lnTo>
                  <a:lnTo>
                    <a:pt x="94684" y="624323"/>
                  </a:lnTo>
                  <a:lnTo>
                    <a:pt x="126005" y="655643"/>
                  </a:lnTo>
                  <a:lnTo>
                    <a:pt x="160827" y="683110"/>
                  </a:lnTo>
                  <a:lnTo>
                    <a:pt x="198801" y="706371"/>
                  </a:lnTo>
                  <a:lnTo>
                    <a:pt x="239573" y="725075"/>
                  </a:lnTo>
                  <a:lnTo>
                    <a:pt x="282794" y="738870"/>
                  </a:lnTo>
                  <a:lnTo>
                    <a:pt x="328110" y="747405"/>
                  </a:lnTo>
                  <a:lnTo>
                    <a:pt x="375170" y="750328"/>
                  </a:lnTo>
                  <a:lnTo>
                    <a:pt x="422231" y="747405"/>
                  </a:lnTo>
                  <a:lnTo>
                    <a:pt x="467548" y="738870"/>
                  </a:lnTo>
                  <a:lnTo>
                    <a:pt x="510769" y="725075"/>
                  </a:lnTo>
                  <a:lnTo>
                    <a:pt x="551542" y="706371"/>
                  </a:lnTo>
                  <a:lnTo>
                    <a:pt x="589517" y="683110"/>
                  </a:lnTo>
                  <a:lnTo>
                    <a:pt x="624341" y="655643"/>
                  </a:lnTo>
                  <a:lnTo>
                    <a:pt x="655663" y="624323"/>
                  </a:lnTo>
                  <a:lnTo>
                    <a:pt x="683131" y="589500"/>
                  </a:lnTo>
                  <a:lnTo>
                    <a:pt x="706393" y="551527"/>
                  </a:lnTo>
                  <a:lnTo>
                    <a:pt x="725099" y="510754"/>
                  </a:lnTo>
                  <a:lnTo>
                    <a:pt x="738895" y="467534"/>
                  </a:lnTo>
                  <a:lnTo>
                    <a:pt x="747430" y="422218"/>
                  </a:lnTo>
                  <a:lnTo>
                    <a:pt x="750354" y="375158"/>
                  </a:lnTo>
                  <a:lnTo>
                    <a:pt x="747430" y="328097"/>
                  </a:lnTo>
                  <a:lnTo>
                    <a:pt x="738895" y="282782"/>
                  </a:lnTo>
                  <a:lnTo>
                    <a:pt x="725099" y="239562"/>
                  </a:lnTo>
                  <a:lnTo>
                    <a:pt x="706393" y="198791"/>
                  </a:lnTo>
                  <a:lnTo>
                    <a:pt x="683131" y="160819"/>
                  </a:lnTo>
                  <a:lnTo>
                    <a:pt x="655663" y="125998"/>
                  </a:lnTo>
                  <a:lnTo>
                    <a:pt x="624341" y="94679"/>
                  </a:lnTo>
                  <a:lnTo>
                    <a:pt x="589517" y="67214"/>
                  </a:lnTo>
                  <a:lnTo>
                    <a:pt x="551542" y="43954"/>
                  </a:lnTo>
                  <a:lnTo>
                    <a:pt x="510769" y="25251"/>
                  </a:lnTo>
                  <a:lnTo>
                    <a:pt x="467548" y="11457"/>
                  </a:lnTo>
                  <a:lnTo>
                    <a:pt x="422231" y="2922"/>
                  </a:lnTo>
                  <a:lnTo>
                    <a:pt x="37517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534631" y="5425567"/>
              <a:ext cx="750570" cy="750570"/>
            </a:xfrm>
            <a:custGeom>
              <a:avLst/>
              <a:gdLst/>
              <a:ahLst/>
              <a:cxnLst/>
              <a:rect l="l" t="t" r="r" b="b"/>
              <a:pathLst>
                <a:path w="750569" h="750570">
                  <a:moveTo>
                    <a:pt x="0" y="375158"/>
                  </a:moveTo>
                  <a:lnTo>
                    <a:pt x="2923" y="328097"/>
                  </a:lnTo>
                  <a:lnTo>
                    <a:pt x="11458" y="282782"/>
                  </a:lnTo>
                  <a:lnTo>
                    <a:pt x="25253" y="239562"/>
                  </a:lnTo>
                  <a:lnTo>
                    <a:pt x="43957" y="198791"/>
                  </a:lnTo>
                  <a:lnTo>
                    <a:pt x="67218" y="160819"/>
                  </a:lnTo>
                  <a:lnTo>
                    <a:pt x="94684" y="125998"/>
                  </a:lnTo>
                  <a:lnTo>
                    <a:pt x="126005" y="94679"/>
                  </a:lnTo>
                  <a:lnTo>
                    <a:pt x="160827" y="67214"/>
                  </a:lnTo>
                  <a:lnTo>
                    <a:pt x="198801" y="43954"/>
                  </a:lnTo>
                  <a:lnTo>
                    <a:pt x="239573" y="25251"/>
                  </a:lnTo>
                  <a:lnTo>
                    <a:pt x="282794" y="11457"/>
                  </a:lnTo>
                  <a:lnTo>
                    <a:pt x="328110" y="2922"/>
                  </a:lnTo>
                  <a:lnTo>
                    <a:pt x="375170" y="0"/>
                  </a:lnTo>
                  <a:lnTo>
                    <a:pt x="422231" y="2922"/>
                  </a:lnTo>
                  <a:lnTo>
                    <a:pt x="467548" y="11457"/>
                  </a:lnTo>
                  <a:lnTo>
                    <a:pt x="510769" y="25251"/>
                  </a:lnTo>
                  <a:lnTo>
                    <a:pt x="551542" y="43954"/>
                  </a:lnTo>
                  <a:lnTo>
                    <a:pt x="589517" y="67214"/>
                  </a:lnTo>
                  <a:lnTo>
                    <a:pt x="624341" y="94679"/>
                  </a:lnTo>
                  <a:lnTo>
                    <a:pt x="655663" y="125998"/>
                  </a:lnTo>
                  <a:lnTo>
                    <a:pt x="683131" y="160819"/>
                  </a:lnTo>
                  <a:lnTo>
                    <a:pt x="706393" y="198791"/>
                  </a:lnTo>
                  <a:lnTo>
                    <a:pt x="725099" y="239562"/>
                  </a:lnTo>
                  <a:lnTo>
                    <a:pt x="738895" y="282782"/>
                  </a:lnTo>
                  <a:lnTo>
                    <a:pt x="747430" y="328097"/>
                  </a:lnTo>
                  <a:lnTo>
                    <a:pt x="750354" y="375158"/>
                  </a:lnTo>
                  <a:lnTo>
                    <a:pt x="747430" y="422218"/>
                  </a:lnTo>
                  <a:lnTo>
                    <a:pt x="738895" y="467534"/>
                  </a:lnTo>
                  <a:lnTo>
                    <a:pt x="725099" y="510754"/>
                  </a:lnTo>
                  <a:lnTo>
                    <a:pt x="706393" y="551527"/>
                  </a:lnTo>
                  <a:lnTo>
                    <a:pt x="683131" y="589500"/>
                  </a:lnTo>
                  <a:lnTo>
                    <a:pt x="655663" y="624323"/>
                  </a:lnTo>
                  <a:lnTo>
                    <a:pt x="624341" y="655643"/>
                  </a:lnTo>
                  <a:lnTo>
                    <a:pt x="589517" y="683110"/>
                  </a:lnTo>
                  <a:lnTo>
                    <a:pt x="551542" y="706371"/>
                  </a:lnTo>
                  <a:lnTo>
                    <a:pt x="510769" y="725075"/>
                  </a:lnTo>
                  <a:lnTo>
                    <a:pt x="467548" y="738870"/>
                  </a:lnTo>
                  <a:lnTo>
                    <a:pt x="422231" y="747405"/>
                  </a:lnTo>
                  <a:lnTo>
                    <a:pt x="375170" y="750328"/>
                  </a:lnTo>
                  <a:lnTo>
                    <a:pt x="328110" y="747405"/>
                  </a:lnTo>
                  <a:lnTo>
                    <a:pt x="282794" y="738870"/>
                  </a:lnTo>
                  <a:lnTo>
                    <a:pt x="239573" y="725075"/>
                  </a:lnTo>
                  <a:lnTo>
                    <a:pt x="198801" y="706371"/>
                  </a:lnTo>
                  <a:lnTo>
                    <a:pt x="160827" y="683110"/>
                  </a:lnTo>
                  <a:lnTo>
                    <a:pt x="126005" y="655643"/>
                  </a:lnTo>
                  <a:lnTo>
                    <a:pt x="94684" y="624323"/>
                  </a:lnTo>
                  <a:lnTo>
                    <a:pt x="67218" y="589500"/>
                  </a:lnTo>
                  <a:lnTo>
                    <a:pt x="43957" y="551527"/>
                  </a:lnTo>
                  <a:lnTo>
                    <a:pt x="25253" y="510754"/>
                  </a:lnTo>
                  <a:lnTo>
                    <a:pt x="11458" y="467534"/>
                  </a:lnTo>
                  <a:lnTo>
                    <a:pt x="2923" y="422218"/>
                  </a:lnTo>
                  <a:lnTo>
                    <a:pt x="0" y="375158"/>
                  </a:lnTo>
                  <a:close/>
                </a:path>
              </a:pathLst>
            </a:custGeom>
            <a:ln w="10795">
              <a:solidFill>
                <a:srgbClr val="93C5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4500" y="836421"/>
            <a:ext cx="6430010" cy="1407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631825">
              <a:lnSpc>
                <a:spcPct val="100000"/>
              </a:lnSpc>
              <a:spcBef>
                <a:spcPts val="100"/>
              </a:spcBef>
            </a:pPr>
            <a:r>
              <a:rPr sz="3200" spc="-5" dirty="0">
                <a:solidFill>
                  <a:srgbClr val="0070C0"/>
                </a:solidFill>
                <a:latin typeface="Arial MT"/>
                <a:cs typeface="Arial MT"/>
              </a:rPr>
              <a:t>Corteza</a:t>
            </a:r>
            <a:r>
              <a:rPr sz="3200" spc="-15" dirty="0">
                <a:solidFill>
                  <a:srgbClr val="0070C0"/>
                </a:solidFill>
                <a:latin typeface="Arial MT"/>
                <a:cs typeface="Arial MT"/>
              </a:rPr>
              <a:t> </a:t>
            </a:r>
            <a:r>
              <a:rPr sz="3200" dirty="0">
                <a:solidFill>
                  <a:srgbClr val="0070C0"/>
                </a:solidFill>
                <a:latin typeface="Arial MT"/>
                <a:cs typeface="Arial MT"/>
              </a:rPr>
              <a:t>:</a:t>
            </a:r>
            <a:r>
              <a:rPr sz="3200" spc="-25" dirty="0">
                <a:solidFill>
                  <a:srgbClr val="0070C0"/>
                </a:solidFill>
                <a:latin typeface="Arial MT"/>
                <a:cs typeface="Arial MT"/>
              </a:rPr>
              <a:t> </a:t>
            </a:r>
            <a:r>
              <a:rPr sz="3200" dirty="0">
                <a:solidFill>
                  <a:srgbClr val="0070C0"/>
                </a:solidFill>
                <a:latin typeface="Arial MT"/>
                <a:cs typeface="Arial MT"/>
              </a:rPr>
              <a:t>ZONA</a:t>
            </a:r>
            <a:r>
              <a:rPr sz="3200" spc="-185" dirty="0">
                <a:solidFill>
                  <a:srgbClr val="0070C0"/>
                </a:solidFill>
                <a:latin typeface="Arial MT"/>
                <a:cs typeface="Arial MT"/>
              </a:rPr>
              <a:t> </a:t>
            </a:r>
            <a:r>
              <a:rPr sz="3200" dirty="0">
                <a:solidFill>
                  <a:srgbClr val="0070C0"/>
                </a:solidFill>
                <a:latin typeface="Arial MT"/>
                <a:cs typeface="Arial MT"/>
              </a:rPr>
              <a:t>B:</a:t>
            </a:r>
            <a:r>
              <a:rPr sz="3200" spc="-15" dirty="0">
                <a:solidFill>
                  <a:srgbClr val="0070C0"/>
                </a:solidFill>
                <a:latin typeface="Arial MT"/>
                <a:cs typeface="Arial MT"/>
              </a:rPr>
              <a:t> </a:t>
            </a:r>
            <a:r>
              <a:rPr sz="3200" spc="-5" dirty="0">
                <a:solidFill>
                  <a:srgbClr val="0070C0"/>
                </a:solidFill>
                <a:latin typeface="Arial MT"/>
                <a:cs typeface="Arial MT"/>
              </a:rPr>
              <a:t>FOLICULOS </a:t>
            </a:r>
            <a:r>
              <a:rPr sz="3200" spc="-869" dirty="0">
                <a:solidFill>
                  <a:srgbClr val="0070C0"/>
                </a:solidFill>
                <a:latin typeface="Arial MT"/>
                <a:cs typeface="Arial MT"/>
              </a:rPr>
              <a:t> </a:t>
            </a:r>
            <a:r>
              <a:rPr sz="3200" spc="-5" dirty="0">
                <a:solidFill>
                  <a:srgbClr val="0070C0"/>
                </a:solidFill>
                <a:latin typeface="Arial MT"/>
                <a:cs typeface="Arial MT"/>
              </a:rPr>
              <a:t>LINFOIDES</a:t>
            </a:r>
            <a:endParaRPr sz="3200" dirty="0">
              <a:solidFill>
                <a:srgbClr val="0070C0"/>
              </a:solidFill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555"/>
              </a:spcBef>
            </a:pPr>
            <a:r>
              <a:rPr sz="2200" dirty="0">
                <a:latin typeface="Arial MT"/>
                <a:cs typeface="Arial MT"/>
              </a:rPr>
              <a:t>Folículo</a:t>
            </a:r>
            <a:r>
              <a:rPr sz="2200" spc="-1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primario:</a:t>
            </a:r>
            <a:r>
              <a:rPr sz="2200" spc="1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cel</a:t>
            </a:r>
            <a:r>
              <a:rPr sz="2200" spc="-1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B</a:t>
            </a:r>
            <a:r>
              <a:rPr sz="2200" spc="-1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naive (</a:t>
            </a:r>
            <a:r>
              <a:rPr sz="2200" spc="-1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linfocitos</a:t>
            </a:r>
            <a:r>
              <a:rPr sz="2200" spc="-2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pequeños</a:t>
            </a:r>
            <a:r>
              <a:rPr sz="2200" spc="-1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)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44500" y="2620060"/>
            <a:ext cx="5039360" cy="1232535"/>
          </a:xfrm>
          <a:prstGeom prst="rect">
            <a:avLst/>
          </a:prstGeom>
        </p:spPr>
        <p:txBody>
          <a:bodyPr vert="horz" wrap="square" lIns="0" tIns="793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25"/>
              </a:spcBef>
            </a:pPr>
            <a:r>
              <a:rPr sz="2200" dirty="0">
                <a:latin typeface="Arial MT"/>
                <a:cs typeface="Arial MT"/>
              </a:rPr>
              <a:t>Foliculo</a:t>
            </a:r>
            <a:r>
              <a:rPr sz="2200" spc="-4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secundario:</a:t>
            </a:r>
            <a:endParaRPr sz="2200">
              <a:latin typeface="Arial MT"/>
              <a:cs typeface="Arial MT"/>
            </a:endParaRPr>
          </a:p>
          <a:p>
            <a:pPr marL="12700" marR="5080">
              <a:lnSpc>
                <a:spcPct val="120000"/>
              </a:lnSpc>
            </a:pPr>
            <a:r>
              <a:rPr sz="2200" dirty="0">
                <a:latin typeface="Arial MT"/>
                <a:cs typeface="Arial MT"/>
              </a:rPr>
              <a:t>Centro</a:t>
            </a:r>
            <a:r>
              <a:rPr sz="2200" spc="-2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germinal</a:t>
            </a:r>
            <a:r>
              <a:rPr sz="2200" spc="-1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:linfocitos</a:t>
            </a:r>
            <a:r>
              <a:rPr sz="2200" spc="-3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+</a:t>
            </a:r>
            <a:r>
              <a:rPr sz="2200" spc="-1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macrófagos </a:t>
            </a:r>
            <a:r>
              <a:rPr sz="2200" spc="-59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Corona</a:t>
            </a:r>
            <a:r>
              <a:rPr sz="2200" spc="-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de linfocitos</a:t>
            </a:r>
            <a:r>
              <a:rPr sz="2200" spc="-2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del</a:t>
            </a:r>
            <a:r>
              <a:rPr sz="2200" spc="-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manto</a:t>
            </a:r>
            <a:endParaRPr sz="2200">
              <a:latin typeface="Arial MT"/>
              <a:cs typeface="Arial MT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380484" y="3607409"/>
            <a:ext cx="4654169" cy="3046984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7243571" y="4104385"/>
            <a:ext cx="8636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 MT"/>
                <a:cs typeface="Arial MT"/>
              </a:rPr>
              <a:t>ZONA</a:t>
            </a:r>
            <a:r>
              <a:rPr sz="1800" spc="-10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B</a:t>
            </a:r>
            <a:endParaRPr sz="18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5940" y="578865"/>
            <a:ext cx="714311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340" dirty="0">
                <a:solidFill>
                  <a:srgbClr val="0070C0"/>
                </a:solidFill>
                <a:latin typeface="Arial MT"/>
                <a:cs typeface="Arial MT"/>
              </a:rPr>
              <a:t>P</a:t>
            </a:r>
            <a:r>
              <a:rPr sz="3200" spc="-100" dirty="0">
                <a:solidFill>
                  <a:srgbClr val="0070C0"/>
                </a:solidFill>
                <a:latin typeface="Arial MT"/>
                <a:cs typeface="Arial MT"/>
              </a:rPr>
              <a:t>A</a:t>
            </a:r>
            <a:r>
              <a:rPr sz="3200" spc="-110" dirty="0">
                <a:solidFill>
                  <a:srgbClr val="0070C0"/>
                </a:solidFill>
                <a:latin typeface="Arial MT"/>
                <a:cs typeface="Arial MT"/>
              </a:rPr>
              <a:t>R</a:t>
            </a:r>
            <a:r>
              <a:rPr sz="3200" spc="-100" dirty="0">
                <a:solidFill>
                  <a:srgbClr val="0070C0"/>
                </a:solidFill>
                <a:latin typeface="Arial MT"/>
                <a:cs typeface="Arial MT"/>
              </a:rPr>
              <a:t>A</a:t>
            </a:r>
            <a:r>
              <a:rPr sz="3200" spc="-110" dirty="0">
                <a:solidFill>
                  <a:srgbClr val="0070C0"/>
                </a:solidFill>
                <a:latin typeface="Arial MT"/>
                <a:cs typeface="Arial MT"/>
              </a:rPr>
              <a:t>C</a:t>
            </a:r>
            <a:r>
              <a:rPr sz="3200" spc="-105" dirty="0">
                <a:solidFill>
                  <a:srgbClr val="0070C0"/>
                </a:solidFill>
                <a:latin typeface="Arial MT"/>
                <a:cs typeface="Arial MT"/>
              </a:rPr>
              <a:t>O</a:t>
            </a:r>
            <a:r>
              <a:rPr sz="3200" spc="-170" dirty="0">
                <a:solidFill>
                  <a:srgbClr val="0070C0"/>
                </a:solidFill>
                <a:latin typeface="Arial MT"/>
                <a:cs typeface="Arial MT"/>
              </a:rPr>
              <a:t>R</a:t>
            </a:r>
            <a:r>
              <a:rPr sz="3200" spc="-105" dirty="0">
                <a:solidFill>
                  <a:srgbClr val="0070C0"/>
                </a:solidFill>
                <a:latin typeface="Arial MT"/>
                <a:cs typeface="Arial MT"/>
              </a:rPr>
              <a:t>T</a:t>
            </a:r>
            <a:r>
              <a:rPr sz="3200" spc="-100" dirty="0">
                <a:solidFill>
                  <a:srgbClr val="0070C0"/>
                </a:solidFill>
                <a:latin typeface="Arial MT"/>
                <a:cs typeface="Arial MT"/>
              </a:rPr>
              <a:t>E</a:t>
            </a:r>
            <a:r>
              <a:rPr sz="3200" spc="-105" dirty="0">
                <a:solidFill>
                  <a:srgbClr val="0070C0"/>
                </a:solidFill>
                <a:latin typeface="Arial MT"/>
                <a:cs typeface="Arial MT"/>
              </a:rPr>
              <a:t>Z</a:t>
            </a:r>
            <a:r>
              <a:rPr sz="3200" spc="-100" dirty="0">
                <a:solidFill>
                  <a:srgbClr val="0070C0"/>
                </a:solidFill>
                <a:latin typeface="Arial MT"/>
                <a:cs typeface="Arial MT"/>
              </a:rPr>
              <a:t>A</a:t>
            </a:r>
            <a:r>
              <a:rPr sz="3200" dirty="0">
                <a:solidFill>
                  <a:srgbClr val="0070C0"/>
                </a:solidFill>
                <a:latin typeface="Arial MT"/>
                <a:cs typeface="Arial MT"/>
              </a:rPr>
              <a:t>:</a:t>
            </a:r>
            <a:r>
              <a:rPr sz="3200" spc="-350" dirty="0">
                <a:solidFill>
                  <a:srgbClr val="0070C0"/>
                </a:solidFill>
                <a:latin typeface="Arial MT"/>
                <a:cs typeface="Arial MT"/>
              </a:rPr>
              <a:t> </a:t>
            </a:r>
            <a:r>
              <a:rPr sz="3200" spc="-100" dirty="0">
                <a:solidFill>
                  <a:srgbClr val="0070C0"/>
                </a:solidFill>
                <a:latin typeface="Arial MT"/>
                <a:cs typeface="Arial MT"/>
              </a:rPr>
              <a:t>A</a:t>
            </a:r>
            <a:r>
              <a:rPr sz="3200" spc="-110" dirty="0">
                <a:solidFill>
                  <a:srgbClr val="0070C0"/>
                </a:solidFill>
                <a:latin typeface="Arial MT"/>
                <a:cs typeface="Arial MT"/>
              </a:rPr>
              <a:t>R</a:t>
            </a:r>
            <a:r>
              <a:rPr sz="3200" spc="-100" dirty="0">
                <a:solidFill>
                  <a:srgbClr val="0070C0"/>
                </a:solidFill>
                <a:latin typeface="Arial MT"/>
                <a:cs typeface="Arial MT"/>
              </a:rPr>
              <a:t>E</a:t>
            </a:r>
            <a:r>
              <a:rPr sz="3200" dirty="0">
                <a:solidFill>
                  <a:srgbClr val="0070C0"/>
                </a:solidFill>
                <a:latin typeface="Arial MT"/>
                <a:cs typeface="Arial MT"/>
              </a:rPr>
              <a:t>A</a:t>
            </a:r>
            <a:r>
              <a:rPr sz="3200" spc="-430" dirty="0">
                <a:solidFill>
                  <a:srgbClr val="0070C0"/>
                </a:solidFill>
                <a:latin typeface="Arial MT"/>
                <a:cs typeface="Arial MT"/>
              </a:rPr>
              <a:t> </a:t>
            </a:r>
            <a:r>
              <a:rPr sz="3200" dirty="0">
                <a:solidFill>
                  <a:srgbClr val="0070C0"/>
                </a:solidFill>
                <a:latin typeface="Arial MT"/>
                <a:cs typeface="Arial MT"/>
              </a:rPr>
              <a:t>T</a:t>
            </a:r>
            <a:r>
              <a:rPr sz="3200" spc="-265" dirty="0">
                <a:solidFill>
                  <a:srgbClr val="0070C0"/>
                </a:solidFill>
                <a:latin typeface="Arial MT"/>
                <a:cs typeface="Arial MT"/>
              </a:rPr>
              <a:t> </a:t>
            </a:r>
            <a:r>
              <a:rPr sz="3200" spc="-110" dirty="0">
                <a:solidFill>
                  <a:srgbClr val="0070C0"/>
                </a:solidFill>
                <a:latin typeface="Arial MT"/>
                <a:cs typeface="Arial MT"/>
              </a:rPr>
              <a:t>D</a:t>
            </a:r>
            <a:r>
              <a:rPr sz="3200" spc="-100" dirty="0">
                <a:solidFill>
                  <a:srgbClr val="0070C0"/>
                </a:solidFill>
                <a:latin typeface="Arial MT"/>
                <a:cs typeface="Arial MT"/>
              </a:rPr>
              <a:t>E</a:t>
            </a:r>
            <a:r>
              <a:rPr sz="3200" spc="-5" dirty="0">
                <a:solidFill>
                  <a:srgbClr val="0070C0"/>
                </a:solidFill>
                <a:latin typeface="Arial MT"/>
                <a:cs typeface="Arial MT"/>
              </a:rPr>
              <a:t>L</a:t>
            </a:r>
            <a:r>
              <a:rPr sz="3200" spc="-320" dirty="0">
                <a:solidFill>
                  <a:srgbClr val="0070C0"/>
                </a:solidFill>
                <a:latin typeface="Arial MT"/>
                <a:cs typeface="Arial MT"/>
              </a:rPr>
              <a:t> </a:t>
            </a:r>
            <a:r>
              <a:rPr sz="3200" spc="-105" dirty="0">
                <a:solidFill>
                  <a:srgbClr val="0070C0"/>
                </a:solidFill>
                <a:latin typeface="Arial MT"/>
                <a:cs typeface="Arial MT"/>
              </a:rPr>
              <a:t>G</a:t>
            </a:r>
            <a:r>
              <a:rPr sz="3200" spc="-100" dirty="0">
                <a:solidFill>
                  <a:srgbClr val="0070C0"/>
                </a:solidFill>
                <a:latin typeface="Arial MT"/>
                <a:cs typeface="Arial MT"/>
              </a:rPr>
              <a:t>A</a:t>
            </a:r>
            <a:r>
              <a:rPr sz="3200" spc="-110" dirty="0">
                <a:solidFill>
                  <a:srgbClr val="0070C0"/>
                </a:solidFill>
                <a:latin typeface="Arial MT"/>
                <a:cs typeface="Arial MT"/>
              </a:rPr>
              <a:t>N</a:t>
            </a:r>
            <a:r>
              <a:rPr sz="3200" spc="-105" dirty="0">
                <a:solidFill>
                  <a:srgbClr val="0070C0"/>
                </a:solidFill>
                <a:latin typeface="Arial MT"/>
                <a:cs typeface="Arial MT"/>
              </a:rPr>
              <a:t>G</a:t>
            </a:r>
            <a:r>
              <a:rPr sz="3200" spc="-114" dirty="0">
                <a:solidFill>
                  <a:srgbClr val="0070C0"/>
                </a:solidFill>
                <a:latin typeface="Arial MT"/>
                <a:cs typeface="Arial MT"/>
              </a:rPr>
              <a:t>L</a:t>
            </a:r>
            <a:r>
              <a:rPr sz="3200" spc="-105" dirty="0">
                <a:solidFill>
                  <a:srgbClr val="0070C0"/>
                </a:solidFill>
                <a:latin typeface="Arial MT"/>
                <a:cs typeface="Arial MT"/>
              </a:rPr>
              <a:t>I</a:t>
            </a:r>
            <a:r>
              <a:rPr sz="3200" dirty="0">
                <a:solidFill>
                  <a:srgbClr val="0070C0"/>
                </a:solidFill>
                <a:latin typeface="Arial MT"/>
                <a:cs typeface="Arial MT"/>
              </a:rPr>
              <a:t>O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50240" y="1625854"/>
            <a:ext cx="6566534" cy="304185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100"/>
              </a:spcBef>
              <a:buClr>
                <a:schemeClr val="accent2">
                  <a:lumMod val="75000"/>
                </a:schemeClr>
              </a:buClr>
              <a:buChar char="•"/>
              <a:tabLst>
                <a:tab pos="240665" algn="l"/>
                <a:tab pos="241300" algn="l"/>
              </a:tabLst>
            </a:pPr>
            <a:r>
              <a:rPr sz="2200" dirty="0">
                <a:latin typeface="Arial MT"/>
                <a:cs typeface="Arial MT"/>
              </a:rPr>
              <a:t>Predominantemente cél</a:t>
            </a:r>
            <a:r>
              <a:rPr sz="2200" spc="-5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T</a:t>
            </a:r>
            <a:r>
              <a:rPr sz="2200" spc="-5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(</a:t>
            </a:r>
            <a:r>
              <a:rPr sz="2200" spc="-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CD</a:t>
            </a:r>
            <a:r>
              <a:rPr sz="2200" spc="-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4</a:t>
            </a:r>
            <a:r>
              <a:rPr sz="2200" spc="-1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&gt;CD</a:t>
            </a:r>
            <a:r>
              <a:rPr sz="2200" spc="-2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8)</a:t>
            </a:r>
            <a:endParaRPr lang="es-ES" sz="2200" dirty="0">
              <a:latin typeface="Arial MT"/>
              <a:cs typeface="Arial MT"/>
            </a:endParaRPr>
          </a:p>
          <a:p>
            <a:pPr marL="241300" indent="-228600">
              <a:lnSpc>
                <a:spcPct val="100000"/>
              </a:lnSpc>
              <a:spcBef>
                <a:spcPts val="100"/>
              </a:spcBef>
              <a:buClr>
                <a:schemeClr val="accent2">
                  <a:lumMod val="75000"/>
                </a:schemeClr>
              </a:buClr>
              <a:buChar char="•"/>
              <a:tabLst>
                <a:tab pos="240665" algn="l"/>
                <a:tab pos="241300" algn="l"/>
              </a:tabLst>
            </a:pPr>
            <a:endParaRPr sz="2200" dirty="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Clr>
                <a:schemeClr val="accent2">
                  <a:lumMod val="75000"/>
                </a:schemeClr>
              </a:buClr>
              <a:buFont typeface="Arial MT"/>
              <a:buChar char="•"/>
            </a:pPr>
            <a:endParaRPr sz="3200" dirty="0">
              <a:latin typeface="Arial MT"/>
              <a:cs typeface="Arial MT"/>
            </a:endParaRPr>
          </a:p>
          <a:p>
            <a:pPr marL="241300" marR="5080" indent="-228600">
              <a:lnSpc>
                <a:spcPct val="100000"/>
              </a:lnSpc>
              <a:buClr>
                <a:schemeClr val="accent2">
                  <a:lumMod val="75000"/>
                </a:schemeClr>
              </a:buClr>
              <a:buChar char="•"/>
              <a:tabLst>
                <a:tab pos="240665" algn="l"/>
                <a:tab pos="241300" algn="l"/>
              </a:tabLst>
            </a:pPr>
            <a:r>
              <a:rPr sz="2200" dirty="0">
                <a:solidFill>
                  <a:schemeClr val="accent1"/>
                </a:solidFill>
                <a:latin typeface="Arial MT"/>
                <a:cs typeface="Arial MT"/>
              </a:rPr>
              <a:t>Vénulas</a:t>
            </a:r>
            <a:r>
              <a:rPr sz="2200" spc="-10" dirty="0">
                <a:solidFill>
                  <a:schemeClr val="accent1"/>
                </a:solidFill>
                <a:latin typeface="Arial MT"/>
                <a:cs typeface="Arial MT"/>
              </a:rPr>
              <a:t> </a:t>
            </a:r>
            <a:r>
              <a:rPr sz="2200" dirty="0">
                <a:solidFill>
                  <a:schemeClr val="accent1"/>
                </a:solidFill>
                <a:latin typeface="Arial MT"/>
                <a:cs typeface="Arial MT"/>
              </a:rPr>
              <a:t>de</a:t>
            </a:r>
            <a:r>
              <a:rPr sz="2200" spc="-20" dirty="0">
                <a:solidFill>
                  <a:schemeClr val="accent1"/>
                </a:solidFill>
                <a:latin typeface="Arial MT"/>
                <a:cs typeface="Arial MT"/>
              </a:rPr>
              <a:t> </a:t>
            </a:r>
            <a:r>
              <a:rPr sz="2200" dirty="0">
                <a:solidFill>
                  <a:schemeClr val="accent1"/>
                </a:solidFill>
                <a:latin typeface="Arial MT"/>
                <a:cs typeface="Arial MT"/>
              </a:rPr>
              <a:t>endotelio</a:t>
            </a:r>
            <a:r>
              <a:rPr sz="2200" spc="-10" dirty="0">
                <a:solidFill>
                  <a:schemeClr val="accent1"/>
                </a:solidFill>
                <a:latin typeface="Arial MT"/>
                <a:cs typeface="Arial MT"/>
              </a:rPr>
              <a:t> </a:t>
            </a:r>
            <a:r>
              <a:rPr sz="2200" dirty="0">
                <a:solidFill>
                  <a:schemeClr val="accent1"/>
                </a:solidFill>
                <a:latin typeface="Arial MT"/>
                <a:cs typeface="Arial MT"/>
              </a:rPr>
              <a:t>alto</a:t>
            </a:r>
            <a:r>
              <a:rPr sz="2200" spc="-10" dirty="0">
                <a:solidFill>
                  <a:schemeClr val="accent1"/>
                </a:solidFill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:</a:t>
            </a:r>
            <a:r>
              <a:rPr sz="2200" spc="-1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vénulas</a:t>
            </a:r>
            <a:r>
              <a:rPr sz="2200" spc="-1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post-capilares</a:t>
            </a:r>
            <a:r>
              <a:rPr sz="2200" spc="-1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, </a:t>
            </a:r>
            <a:r>
              <a:rPr sz="2200" spc="-59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permiten que</a:t>
            </a:r>
            <a:r>
              <a:rPr sz="2200" spc="-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los linfocitos</a:t>
            </a:r>
            <a:r>
              <a:rPr sz="2200" spc="-2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pase a</a:t>
            </a:r>
            <a:r>
              <a:rPr sz="2200" spc="-5" dirty="0">
                <a:latin typeface="Arial MT"/>
                <a:cs typeface="Arial MT"/>
              </a:rPr>
              <a:t> </a:t>
            </a:r>
            <a:r>
              <a:rPr sz="2200" dirty="0" err="1">
                <a:latin typeface="Arial MT"/>
                <a:cs typeface="Arial MT"/>
              </a:rPr>
              <a:t>través</a:t>
            </a:r>
            <a:endParaRPr lang="es-ES" sz="2200" dirty="0">
              <a:latin typeface="Arial MT"/>
              <a:cs typeface="Arial MT"/>
            </a:endParaRPr>
          </a:p>
          <a:p>
            <a:pPr marL="241300" marR="5080" indent="-228600">
              <a:lnSpc>
                <a:spcPct val="100000"/>
              </a:lnSpc>
              <a:buClr>
                <a:schemeClr val="accent2">
                  <a:lumMod val="75000"/>
                </a:schemeClr>
              </a:buClr>
              <a:buChar char="•"/>
              <a:tabLst>
                <a:tab pos="240665" algn="l"/>
                <a:tab pos="241300" algn="l"/>
              </a:tabLst>
            </a:pPr>
            <a:endParaRPr sz="2200" dirty="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Clr>
                <a:schemeClr val="accent2">
                  <a:lumMod val="75000"/>
                </a:schemeClr>
              </a:buClr>
              <a:buFont typeface="Arial MT"/>
              <a:buChar char="•"/>
            </a:pPr>
            <a:endParaRPr sz="3200" dirty="0">
              <a:latin typeface="Arial MT"/>
              <a:cs typeface="Arial MT"/>
            </a:endParaRPr>
          </a:p>
          <a:p>
            <a:pPr marL="241300" indent="-228600">
              <a:lnSpc>
                <a:spcPct val="100000"/>
              </a:lnSpc>
              <a:spcBef>
                <a:spcPts val="5"/>
              </a:spcBef>
              <a:buClr>
                <a:schemeClr val="accent2">
                  <a:lumMod val="75000"/>
                </a:schemeClr>
              </a:buClr>
              <a:buChar char="•"/>
              <a:tabLst>
                <a:tab pos="240665" algn="l"/>
                <a:tab pos="241300" algn="l"/>
              </a:tabLst>
            </a:pPr>
            <a:r>
              <a:rPr sz="2200" dirty="0">
                <a:latin typeface="Arial MT"/>
                <a:cs typeface="Arial MT"/>
              </a:rPr>
              <a:t>Células</a:t>
            </a:r>
            <a:r>
              <a:rPr sz="2200" spc="-3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dendríticas</a:t>
            </a:r>
            <a:r>
              <a:rPr sz="2200" spc="-1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interdigitadas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5940" y="578865"/>
            <a:ext cx="165417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105" dirty="0">
                <a:solidFill>
                  <a:srgbClr val="0070C0"/>
                </a:solidFill>
                <a:latin typeface="Arial MT"/>
                <a:cs typeface="Arial MT"/>
              </a:rPr>
              <a:t>M</a:t>
            </a:r>
            <a:r>
              <a:rPr sz="3200" spc="-100" dirty="0">
                <a:solidFill>
                  <a:srgbClr val="0070C0"/>
                </a:solidFill>
                <a:latin typeface="Arial MT"/>
                <a:cs typeface="Arial MT"/>
              </a:rPr>
              <a:t>E</a:t>
            </a:r>
            <a:r>
              <a:rPr sz="3200" spc="-110" dirty="0">
                <a:solidFill>
                  <a:srgbClr val="0070C0"/>
                </a:solidFill>
                <a:latin typeface="Arial MT"/>
                <a:cs typeface="Arial MT"/>
              </a:rPr>
              <a:t>DU</a:t>
            </a:r>
            <a:r>
              <a:rPr sz="3200" spc="-114" dirty="0">
                <a:solidFill>
                  <a:srgbClr val="0070C0"/>
                </a:solidFill>
                <a:latin typeface="Arial MT"/>
                <a:cs typeface="Arial MT"/>
              </a:rPr>
              <a:t>L</a:t>
            </a:r>
            <a:r>
              <a:rPr sz="3200" dirty="0">
                <a:solidFill>
                  <a:srgbClr val="0070C0"/>
                </a:solidFill>
                <a:latin typeface="Arial MT"/>
                <a:cs typeface="Arial MT"/>
              </a:rPr>
              <a:t>A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50240" y="1559102"/>
            <a:ext cx="3952875" cy="2037080"/>
          </a:xfrm>
          <a:prstGeom prst="rect">
            <a:avLst/>
          </a:prstGeom>
        </p:spPr>
        <p:txBody>
          <a:bodyPr vert="horz" wrap="square" lIns="0" tIns="793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25"/>
              </a:spcBef>
            </a:pPr>
            <a:r>
              <a:rPr sz="2200" dirty="0">
                <a:solidFill>
                  <a:schemeClr val="accent1"/>
                </a:solidFill>
                <a:latin typeface="Arial MT"/>
                <a:cs typeface="Arial MT"/>
              </a:rPr>
              <a:t>Cordones</a:t>
            </a:r>
          </a:p>
          <a:p>
            <a:pPr marL="12700">
              <a:lnSpc>
                <a:spcPct val="100000"/>
              </a:lnSpc>
              <a:spcBef>
                <a:spcPts val="530"/>
              </a:spcBef>
            </a:pPr>
            <a:r>
              <a:rPr sz="2200" dirty="0">
                <a:latin typeface="Arial MT"/>
                <a:cs typeface="Arial MT"/>
              </a:rPr>
              <a:t>linfocitos</a:t>
            </a:r>
            <a:r>
              <a:rPr sz="2200" spc="-4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+</a:t>
            </a:r>
            <a:r>
              <a:rPr sz="2200" spc="-2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plasmocitos</a:t>
            </a: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3200" dirty="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sz="2200" dirty="0">
                <a:solidFill>
                  <a:schemeClr val="accent1"/>
                </a:solidFill>
                <a:latin typeface="Arial MT"/>
                <a:cs typeface="Arial MT"/>
              </a:rPr>
              <a:t>Senos</a:t>
            </a:r>
            <a:r>
              <a:rPr sz="2200" spc="-40" dirty="0">
                <a:solidFill>
                  <a:schemeClr val="accent1"/>
                </a:solidFill>
                <a:latin typeface="Arial MT"/>
                <a:cs typeface="Arial MT"/>
              </a:rPr>
              <a:t> </a:t>
            </a:r>
            <a:r>
              <a:rPr sz="2200" dirty="0">
                <a:solidFill>
                  <a:schemeClr val="accent1"/>
                </a:solidFill>
                <a:latin typeface="Arial MT"/>
                <a:cs typeface="Arial MT"/>
              </a:rPr>
              <a:t>medulares</a:t>
            </a:r>
          </a:p>
          <a:p>
            <a:pPr marL="12700">
              <a:lnSpc>
                <a:spcPct val="100000"/>
              </a:lnSpc>
              <a:spcBef>
                <a:spcPts val="530"/>
              </a:spcBef>
            </a:pPr>
            <a:r>
              <a:rPr sz="2200" dirty="0">
                <a:latin typeface="Arial MT"/>
                <a:cs typeface="Arial MT"/>
              </a:rPr>
              <a:t>macrófagos</a:t>
            </a:r>
            <a:r>
              <a:rPr sz="2200" spc="-2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+</a:t>
            </a:r>
            <a:r>
              <a:rPr sz="2200" spc="-2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algunos</a:t>
            </a:r>
            <a:r>
              <a:rPr sz="2200" spc="-2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linfocitos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3851909" y="284162"/>
            <a:ext cx="4551680" cy="6565265"/>
            <a:chOff x="3851909" y="284162"/>
            <a:chExt cx="4551680" cy="656526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932044" y="293750"/>
              <a:ext cx="3384423" cy="3706749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4927218" y="288925"/>
              <a:ext cx="3394075" cy="3716654"/>
            </a:xfrm>
            <a:custGeom>
              <a:avLst/>
              <a:gdLst/>
              <a:ahLst/>
              <a:cxnLst/>
              <a:rect l="l" t="t" r="r" b="b"/>
              <a:pathLst>
                <a:path w="3394075" h="3716654">
                  <a:moveTo>
                    <a:pt x="0" y="3716274"/>
                  </a:moveTo>
                  <a:lnTo>
                    <a:pt x="3393948" y="3716274"/>
                  </a:lnTo>
                  <a:lnTo>
                    <a:pt x="3393948" y="0"/>
                  </a:lnTo>
                  <a:lnTo>
                    <a:pt x="0" y="0"/>
                  </a:lnTo>
                  <a:lnTo>
                    <a:pt x="0" y="3716274"/>
                  </a:lnTo>
                  <a:close/>
                </a:path>
              </a:pathLst>
            </a:custGeom>
            <a:ln w="9525">
              <a:solidFill>
                <a:srgbClr val="3D3C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851909" y="3894537"/>
              <a:ext cx="4551680" cy="295452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49186" y="260578"/>
            <a:ext cx="8039734" cy="1157605"/>
          </a:xfrm>
          <a:prstGeom prst="rect">
            <a:avLst/>
          </a:prstGeom>
          <a:ln w="9525">
            <a:solidFill>
              <a:srgbClr val="006FC0"/>
            </a:solidFill>
          </a:ln>
        </p:spPr>
        <p:txBody>
          <a:bodyPr vert="horz" wrap="square" lIns="0" tIns="291465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2295"/>
              </a:spcBef>
            </a:pPr>
            <a:r>
              <a:rPr sz="3600" spc="-105" dirty="0">
                <a:solidFill>
                  <a:srgbClr val="3D3C2C"/>
                </a:solidFill>
                <a:latin typeface="Arial MT"/>
                <a:cs typeface="Arial MT"/>
              </a:rPr>
              <a:t>INMUNOHISTOQUIMICA</a:t>
            </a:r>
            <a:endParaRPr sz="3600">
              <a:latin typeface="Arial MT"/>
              <a:cs typeface="Arial MT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49186" y="1566036"/>
            <a:ext cx="8446135" cy="5292090"/>
            <a:chOff x="349186" y="1566036"/>
            <a:chExt cx="8446135" cy="529209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49186" y="1566036"/>
              <a:ext cx="5256530" cy="2664333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114291" y="3694555"/>
              <a:ext cx="4680458" cy="3163442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4362958" y="3823970"/>
            <a:ext cx="6737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Arial MT"/>
                <a:cs typeface="Arial MT"/>
              </a:rPr>
              <a:t>CD</a:t>
            </a:r>
            <a:r>
              <a:rPr sz="1800" spc="-7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20</a:t>
            </a:r>
            <a:endParaRPr sz="18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22504" y="262127"/>
            <a:ext cx="8475345" cy="6010275"/>
            <a:chOff x="222504" y="262127"/>
            <a:chExt cx="8475345" cy="601027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4716" y="835913"/>
              <a:ext cx="6338316" cy="4957572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306641" y="748029"/>
              <a:ext cx="6515100" cy="5133340"/>
            </a:xfrm>
            <a:custGeom>
              <a:avLst/>
              <a:gdLst/>
              <a:ahLst/>
              <a:cxnLst/>
              <a:rect l="l" t="t" r="r" b="b"/>
              <a:pathLst>
                <a:path w="6515100" h="5133340">
                  <a:moveTo>
                    <a:pt x="6443408" y="71120"/>
                  </a:moveTo>
                  <a:lnTo>
                    <a:pt x="6425628" y="71120"/>
                  </a:lnTo>
                  <a:lnTo>
                    <a:pt x="6425628" y="88900"/>
                  </a:lnTo>
                  <a:lnTo>
                    <a:pt x="6425628" y="5044440"/>
                  </a:lnTo>
                  <a:lnTo>
                    <a:pt x="88900" y="5044440"/>
                  </a:lnTo>
                  <a:lnTo>
                    <a:pt x="88900" y="88900"/>
                  </a:lnTo>
                  <a:lnTo>
                    <a:pt x="6425628" y="88900"/>
                  </a:lnTo>
                  <a:lnTo>
                    <a:pt x="6425628" y="71120"/>
                  </a:lnTo>
                  <a:lnTo>
                    <a:pt x="71120" y="71120"/>
                  </a:lnTo>
                  <a:lnTo>
                    <a:pt x="71120" y="88900"/>
                  </a:lnTo>
                  <a:lnTo>
                    <a:pt x="71120" y="5044440"/>
                  </a:lnTo>
                  <a:lnTo>
                    <a:pt x="71120" y="5062220"/>
                  </a:lnTo>
                  <a:lnTo>
                    <a:pt x="6443408" y="5062220"/>
                  </a:lnTo>
                  <a:lnTo>
                    <a:pt x="6443408" y="5044694"/>
                  </a:lnTo>
                  <a:lnTo>
                    <a:pt x="6443408" y="5044440"/>
                  </a:lnTo>
                  <a:lnTo>
                    <a:pt x="6443408" y="88900"/>
                  </a:lnTo>
                  <a:lnTo>
                    <a:pt x="6443408" y="88646"/>
                  </a:lnTo>
                  <a:lnTo>
                    <a:pt x="6443408" y="71120"/>
                  </a:lnTo>
                  <a:close/>
                </a:path>
                <a:path w="6515100" h="5133340">
                  <a:moveTo>
                    <a:pt x="6514528" y="0"/>
                  </a:moveTo>
                  <a:lnTo>
                    <a:pt x="6461188" y="0"/>
                  </a:lnTo>
                  <a:lnTo>
                    <a:pt x="6461188" y="53340"/>
                  </a:lnTo>
                  <a:lnTo>
                    <a:pt x="6461188" y="5080000"/>
                  </a:lnTo>
                  <a:lnTo>
                    <a:pt x="53340" y="5080000"/>
                  </a:lnTo>
                  <a:lnTo>
                    <a:pt x="53340" y="53340"/>
                  </a:lnTo>
                  <a:lnTo>
                    <a:pt x="6461188" y="53340"/>
                  </a:lnTo>
                  <a:lnTo>
                    <a:pt x="6461188" y="0"/>
                  </a:lnTo>
                  <a:lnTo>
                    <a:pt x="0" y="0"/>
                  </a:lnTo>
                  <a:lnTo>
                    <a:pt x="0" y="53340"/>
                  </a:lnTo>
                  <a:lnTo>
                    <a:pt x="0" y="5080000"/>
                  </a:lnTo>
                  <a:lnTo>
                    <a:pt x="0" y="5133340"/>
                  </a:lnTo>
                  <a:lnTo>
                    <a:pt x="6514528" y="5133340"/>
                  </a:lnTo>
                  <a:lnTo>
                    <a:pt x="6514528" y="5080254"/>
                  </a:lnTo>
                  <a:lnTo>
                    <a:pt x="6514528" y="5080000"/>
                  </a:lnTo>
                  <a:lnTo>
                    <a:pt x="6514528" y="53340"/>
                  </a:lnTo>
                  <a:lnTo>
                    <a:pt x="6514528" y="53086"/>
                  </a:lnTo>
                  <a:lnTo>
                    <a:pt x="651452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22504" y="262127"/>
              <a:ext cx="6682740" cy="600989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164836" y="1103375"/>
              <a:ext cx="3532632" cy="866394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5244083" y="1182509"/>
              <a:ext cx="3375025" cy="708025"/>
            </a:xfrm>
            <a:custGeom>
              <a:avLst/>
              <a:gdLst/>
              <a:ahLst/>
              <a:cxnLst/>
              <a:rect l="l" t="t" r="r" b="b"/>
              <a:pathLst>
                <a:path w="3375025" h="708025">
                  <a:moveTo>
                    <a:pt x="3374644" y="0"/>
                  </a:moveTo>
                  <a:lnTo>
                    <a:pt x="0" y="0"/>
                  </a:lnTo>
                  <a:lnTo>
                    <a:pt x="0" y="707885"/>
                  </a:lnTo>
                  <a:lnTo>
                    <a:pt x="3374644" y="707885"/>
                  </a:lnTo>
                  <a:lnTo>
                    <a:pt x="3374644" y="0"/>
                  </a:lnTo>
                  <a:close/>
                </a:path>
              </a:pathLst>
            </a:custGeom>
            <a:solidFill>
              <a:srgbClr val="AAEA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244083" y="1182509"/>
              <a:ext cx="3375025" cy="708025"/>
            </a:xfrm>
            <a:custGeom>
              <a:avLst/>
              <a:gdLst/>
              <a:ahLst/>
              <a:cxnLst/>
              <a:rect l="l" t="t" r="r" b="b"/>
              <a:pathLst>
                <a:path w="3375025" h="708025">
                  <a:moveTo>
                    <a:pt x="0" y="707885"/>
                  </a:moveTo>
                  <a:lnTo>
                    <a:pt x="3374644" y="707885"/>
                  </a:lnTo>
                  <a:lnTo>
                    <a:pt x="3374644" y="0"/>
                  </a:lnTo>
                  <a:lnTo>
                    <a:pt x="0" y="0"/>
                  </a:lnTo>
                  <a:lnTo>
                    <a:pt x="0" y="707885"/>
                  </a:lnTo>
                  <a:close/>
                </a:path>
              </a:pathLst>
            </a:custGeom>
            <a:ln w="285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5244084" y="1209188"/>
            <a:ext cx="3375025" cy="65466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vert="horz" wrap="square" lIns="0" tIns="38735" rIns="0" bIns="0" rtlCol="0">
            <a:spAutoFit/>
          </a:bodyPr>
          <a:lstStyle/>
          <a:p>
            <a:pPr marL="91440" marR="184150">
              <a:lnSpc>
                <a:spcPct val="100000"/>
              </a:lnSpc>
              <a:spcBef>
                <a:spcPts val="305"/>
              </a:spcBef>
            </a:pPr>
            <a:r>
              <a:rPr sz="2000" b="1" spc="-5" dirty="0">
                <a:latin typeface="Arial"/>
                <a:cs typeface="Arial"/>
              </a:rPr>
              <a:t>Adenopatias localizadas </a:t>
            </a:r>
            <a:r>
              <a:rPr sz="2000" spc="-5" dirty="0">
                <a:latin typeface="Arial MT"/>
                <a:cs typeface="Arial MT"/>
              </a:rPr>
              <a:t>: </a:t>
            </a:r>
            <a:r>
              <a:rPr sz="2000" spc="-54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afecta</a:t>
            </a:r>
            <a:r>
              <a:rPr sz="2000" spc="-2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a</a:t>
            </a:r>
            <a:r>
              <a:rPr sz="2000" spc="-1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un</a:t>
            </a:r>
            <a:r>
              <a:rPr sz="2000" dirty="0">
                <a:latin typeface="Arial MT"/>
                <a:cs typeface="Arial MT"/>
              </a:rPr>
              <a:t> </a:t>
            </a:r>
            <a:r>
              <a:rPr lang="es-ES" sz="2000" spc="-5" dirty="0">
                <a:latin typeface="Arial MT"/>
                <a:cs typeface="Arial MT"/>
              </a:rPr>
              <a:t>á</a:t>
            </a:r>
            <a:r>
              <a:rPr sz="2000" spc="-5" dirty="0">
                <a:latin typeface="Arial MT"/>
                <a:cs typeface="Arial MT"/>
              </a:rPr>
              <a:t>rea</a:t>
            </a:r>
            <a:r>
              <a:rPr sz="2000" spc="-1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ganglionar</a:t>
            </a:r>
            <a:endParaRPr sz="2000" dirty="0">
              <a:latin typeface="Arial MT"/>
              <a:cs typeface="Arial MT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4046220" y="3598926"/>
            <a:ext cx="4828540" cy="1173480"/>
            <a:chOff x="4046220" y="3598926"/>
            <a:chExt cx="4828540" cy="1173480"/>
          </a:xfrm>
        </p:grpSpPr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046220" y="3598926"/>
              <a:ext cx="4828032" cy="1173480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4125087" y="3678008"/>
              <a:ext cx="4670425" cy="1016000"/>
            </a:xfrm>
            <a:custGeom>
              <a:avLst/>
              <a:gdLst/>
              <a:ahLst/>
              <a:cxnLst/>
              <a:rect l="l" t="t" r="r" b="b"/>
              <a:pathLst>
                <a:path w="4670425" h="1016000">
                  <a:moveTo>
                    <a:pt x="4669917" y="0"/>
                  </a:moveTo>
                  <a:lnTo>
                    <a:pt x="0" y="0"/>
                  </a:lnTo>
                  <a:lnTo>
                    <a:pt x="0" y="1015657"/>
                  </a:lnTo>
                  <a:lnTo>
                    <a:pt x="4669917" y="1015657"/>
                  </a:lnTo>
                  <a:lnTo>
                    <a:pt x="4669917" y="0"/>
                  </a:lnTo>
                  <a:close/>
                </a:path>
              </a:pathLst>
            </a:custGeom>
            <a:solidFill>
              <a:srgbClr val="AAEA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125087" y="3678008"/>
              <a:ext cx="4670425" cy="1016000"/>
            </a:xfrm>
            <a:custGeom>
              <a:avLst/>
              <a:gdLst/>
              <a:ahLst/>
              <a:cxnLst/>
              <a:rect l="l" t="t" r="r" b="b"/>
              <a:pathLst>
                <a:path w="4670425" h="1016000">
                  <a:moveTo>
                    <a:pt x="0" y="1015657"/>
                  </a:moveTo>
                  <a:lnTo>
                    <a:pt x="4669917" y="1015657"/>
                  </a:lnTo>
                  <a:lnTo>
                    <a:pt x="4669917" y="0"/>
                  </a:lnTo>
                  <a:lnTo>
                    <a:pt x="0" y="0"/>
                  </a:lnTo>
                  <a:lnTo>
                    <a:pt x="0" y="1015657"/>
                  </a:lnTo>
                  <a:close/>
                </a:path>
              </a:pathLst>
            </a:custGeom>
            <a:ln w="285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4125086" y="3678008"/>
            <a:ext cx="4670425" cy="962443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 vert="horz" wrap="square" lIns="0" tIns="38735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305"/>
              </a:spcBef>
            </a:pPr>
            <a:r>
              <a:rPr sz="2000" b="1" spc="-5" dirty="0">
                <a:latin typeface="Arial"/>
                <a:cs typeface="Arial"/>
              </a:rPr>
              <a:t>Adenopatías</a:t>
            </a:r>
            <a:r>
              <a:rPr sz="2000" b="1" dirty="0">
                <a:latin typeface="Arial"/>
                <a:cs typeface="Arial"/>
              </a:rPr>
              <a:t> </a:t>
            </a:r>
            <a:r>
              <a:rPr sz="2000" b="1" spc="-5" dirty="0">
                <a:latin typeface="Arial"/>
                <a:cs typeface="Arial"/>
              </a:rPr>
              <a:t>generalizadas</a:t>
            </a:r>
            <a:r>
              <a:rPr sz="2000" spc="-5" dirty="0">
                <a:latin typeface="Arial MT"/>
                <a:cs typeface="Arial MT"/>
              </a:rPr>
              <a:t>:</a:t>
            </a:r>
            <a:endParaRPr sz="2000" dirty="0">
              <a:latin typeface="Arial MT"/>
              <a:cs typeface="Arial MT"/>
            </a:endParaRPr>
          </a:p>
          <a:p>
            <a:pPr marL="161925" marR="130810" indent="-70485">
              <a:lnSpc>
                <a:spcPct val="100000"/>
              </a:lnSpc>
              <a:tabLst>
                <a:tab pos="1134110" algn="l"/>
              </a:tabLst>
            </a:pPr>
            <a:r>
              <a:rPr sz="2000" spc="-5" dirty="0">
                <a:latin typeface="Arial MT"/>
                <a:cs typeface="Arial MT"/>
              </a:rPr>
              <a:t>afecta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a	dos o </a:t>
            </a:r>
            <a:r>
              <a:rPr sz="2000" spc="-5" dirty="0" err="1">
                <a:latin typeface="Arial MT"/>
                <a:cs typeface="Arial MT"/>
              </a:rPr>
              <a:t>más</a:t>
            </a:r>
            <a:r>
              <a:rPr lang="es-ES" sz="2000" spc="-5" dirty="0">
                <a:latin typeface="Arial MT"/>
                <a:cs typeface="Arial MT"/>
              </a:rPr>
              <a:t> á</a:t>
            </a:r>
            <a:r>
              <a:rPr sz="2000" spc="-5" dirty="0" err="1">
                <a:latin typeface="Arial MT"/>
                <a:cs typeface="Arial MT"/>
              </a:rPr>
              <a:t>reas</a:t>
            </a:r>
            <a:r>
              <a:rPr sz="2000" spc="-5" dirty="0">
                <a:latin typeface="Arial MT"/>
                <a:cs typeface="Arial MT"/>
              </a:rPr>
              <a:t> ganglionares </a:t>
            </a:r>
            <a:r>
              <a:rPr sz="2000" spc="-54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no</a:t>
            </a:r>
            <a:r>
              <a:rPr sz="2000" spc="-1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contiguas</a:t>
            </a:r>
            <a:endParaRPr sz="20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25914B4-F024-40FB-8877-2B67801C6B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762000"/>
            <a:ext cx="7886700" cy="5414963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  <a:buClr>
                <a:schemeClr val="accent2">
                  <a:lumMod val="75000"/>
                </a:schemeClr>
              </a:buClr>
            </a:pPr>
            <a:r>
              <a:rPr lang="es-ES" sz="3200" dirty="0">
                <a:latin typeface="Arial" panose="020B0604020202020204" pitchFamily="34" charset="0"/>
                <a:cs typeface="Arial" panose="020B0604020202020204" pitchFamily="34" charset="0"/>
              </a:rPr>
              <a:t>Un médico de APS recibió, en el último mes, en el Centro de salud de un barrio que se inunda con frecuencia , niños de diferentes edades con </a:t>
            </a:r>
            <a:r>
              <a:rPr lang="es-ES" sz="32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lesiones  cutáneas diversas</a:t>
            </a:r>
            <a:r>
              <a:rPr lang="es-ES" sz="3200" dirty="0">
                <a:latin typeface="Arial" panose="020B0604020202020204" pitchFamily="34" charset="0"/>
                <a:cs typeface="Arial" panose="020B0604020202020204" pitchFamily="34" charset="0"/>
              </a:rPr>
              <a:t>. Algunos presentan fiebre y </a:t>
            </a:r>
            <a:r>
              <a:rPr lang="es-E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adenomegalias</a:t>
            </a:r>
            <a:r>
              <a:rPr lang="es-ES" sz="3200" dirty="0">
                <a:latin typeface="Arial" panose="020B0604020202020204" pitchFamily="34" charset="0"/>
                <a:cs typeface="Arial" panose="020B0604020202020204" pitchFamily="34" charset="0"/>
              </a:rPr>
              <a:t> cervicales. El profesional se pregunta qué mecanismos de defensa poblacionales e individuales pueden estar fracasando</a:t>
            </a:r>
            <a:endParaRPr lang="es-419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84602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72973" y="259068"/>
            <a:ext cx="7973695" cy="1368425"/>
            <a:chOff x="172973" y="259068"/>
            <a:chExt cx="7973695" cy="136842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1199" y="259068"/>
              <a:ext cx="7705340" cy="122836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2973" y="296417"/>
              <a:ext cx="6457187" cy="1330452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57200" y="388703"/>
            <a:ext cx="7620000" cy="91499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vert="horz" wrap="square" lIns="0" tIns="205104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1614"/>
              </a:spcBef>
            </a:pPr>
            <a:r>
              <a:rPr sz="4600" spc="-105" dirty="0">
                <a:cs typeface="Arial MT"/>
              </a:rPr>
              <a:t>Adenopa</a:t>
            </a:r>
            <a:r>
              <a:rPr sz="4600" spc="-110" dirty="0">
                <a:cs typeface="Arial MT"/>
              </a:rPr>
              <a:t>tí</a:t>
            </a:r>
            <a:r>
              <a:rPr sz="4600" spc="-105" dirty="0">
                <a:cs typeface="Arial MT"/>
              </a:rPr>
              <a:t>a</a:t>
            </a:r>
            <a:r>
              <a:rPr sz="4600" dirty="0">
                <a:cs typeface="Arial MT"/>
              </a:rPr>
              <a:t>:</a:t>
            </a:r>
            <a:r>
              <a:rPr sz="4600" spc="-204" dirty="0">
                <a:cs typeface="Arial MT"/>
              </a:rPr>
              <a:t> </a:t>
            </a:r>
            <a:r>
              <a:rPr sz="4600" spc="-105" dirty="0">
                <a:cs typeface="Arial MT"/>
              </a:rPr>
              <a:t>de</a:t>
            </a:r>
            <a:r>
              <a:rPr sz="4600" spc="-110" dirty="0">
                <a:cs typeface="Arial MT"/>
              </a:rPr>
              <a:t>fi</a:t>
            </a:r>
            <a:r>
              <a:rPr sz="4600" spc="-105" dirty="0">
                <a:cs typeface="Arial MT"/>
              </a:rPr>
              <a:t>n</a:t>
            </a:r>
            <a:r>
              <a:rPr sz="4600" spc="-110" dirty="0">
                <a:cs typeface="Arial MT"/>
              </a:rPr>
              <a:t>i</a:t>
            </a:r>
            <a:r>
              <a:rPr sz="4600" spc="-105" dirty="0">
                <a:cs typeface="Arial MT"/>
              </a:rPr>
              <a:t>c</a:t>
            </a:r>
            <a:r>
              <a:rPr sz="4600" spc="-110" dirty="0">
                <a:cs typeface="Arial MT"/>
              </a:rPr>
              <a:t>i</a:t>
            </a:r>
            <a:r>
              <a:rPr sz="4600" spc="-105" dirty="0">
                <a:cs typeface="Arial MT"/>
              </a:rPr>
              <a:t>ó</a:t>
            </a:r>
            <a:r>
              <a:rPr sz="4600" dirty="0">
                <a:cs typeface="Arial MT"/>
              </a:rPr>
              <a:t>n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650240" y="1618996"/>
            <a:ext cx="7220584" cy="450892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100"/>
              </a:spcBef>
              <a:buClr>
                <a:schemeClr val="accent2">
                  <a:lumMod val="75000"/>
                </a:schemeClr>
              </a:buClr>
              <a:buFont typeface="Arial MT"/>
              <a:buChar char="•"/>
              <a:tabLst>
                <a:tab pos="240665" algn="l"/>
                <a:tab pos="241300" algn="l"/>
              </a:tabLst>
            </a:pPr>
            <a:r>
              <a:rPr sz="2400" spc="-5" dirty="0">
                <a:latin typeface="Arial" panose="020B0604020202020204" pitchFamily="34" charset="0"/>
                <a:cs typeface="Arial" panose="020B0604020202020204" pitchFamily="34" charset="0"/>
              </a:rPr>
              <a:t>Adenomegalia</a:t>
            </a:r>
            <a:r>
              <a:rPr sz="2400"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00" dirty="0">
                <a:latin typeface="Arial" panose="020B0604020202020204" pitchFamily="34" charset="0"/>
                <a:cs typeface="Arial" panose="020B0604020202020204" pitchFamily="34" charset="0"/>
              </a:rPr>
              <a:t>: ganglio</a:t>
            </a:r>
            <a:r>
              <a:rPr sz="2400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00" spc="-5" dirty="0">
                <a:latin typeface="Arial" panose="020B0604020202020204" pitchFamily="34" charset="0"/>
                <a:cs typeface="Arial" panose="020B0604020202020204" pitchFamily="34" charset="0"/>
              </a:rPr>
              <a:t>linfático </a:t>
            </a:r>
            <a:r>
              <a:rPr sz="2400" dirty="0">
                <a:latin typeface="Arial" panose="020B0604020202020204" pitchFamily="34" charset="0"/>
                <a:cs typeface="Arial" panose="020B0604020202020204" pitchFamily="34" charset="0"/>
              </a:rPr>
              <a:t>aumentado</a:t>
            </a:r>
            <a:r>
              <a:rPr sz="2400" spc="-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00" spc="-5" dirty="0"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sz="2400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00" spc="-5" dirty="0">
                <a:latin typeface="Arial" panose="020B0604020202020204" pitchFamily="34" charset="0"/>
                <a:cs typeface="Arial" panose="020B0604020202020204" pitchFamily="34" charset="0"/>
              </a:rPr>
              <a:t>tamaño</a:t>
            </a:r>
            <a:endParaRPr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lr>
                <a:schemeClr val="accent2">
                  <a:lumMod val="75000"/>
                </a:schemeClr>
              </a:buClr>
              <a:buFont typeface="Arial MT"/>
              <a:buChar char="•"/>
            </a:pPr>
            <a:endParaRPr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41300" marR="63500" indent="-228600">
              <a:lnSpc>
                <a:spcPct val="100000"/>
              </a:lnSpc>
              <a:buClr>
                <a:schemeClr val="accent2">
                  <a:lumMod val="75000"/>
                </a:schemeClr>
              </a:buClr>
              <a:buFont typeface="Arial MT"/>
              <a:buChar char="•"/>
              <a:tabLst>
                <a:tab pos="240665" algn="l"/>
                <a:tab pos="241300" algn="l"/>
                <a:tab pos="2162810" algn="l"/>
                <a:tab pos="4318000" algn="l"/>
              </a:tabLst>
            </a:pPr>
            <a:r>
              <a:rPr sz="2400" spc="-5" dirty="0" err="1">
                <a:latin typeface="Arial" panose="020B0604020202020204" pitchFamily="34" charset="0"/>
                <a:cs typeface="Arial" panose="020B0604020202020204" pitchFamily="34" charset="0"/>
              </a:rPr>
              <a:t>Adenopat</a:t>
            </a:r>
            <a:r>
              <a:rPr lang="es-ES" sz="2400" spc="-5" dirty="0" err="1">
                <a:latin typeface="Arial" panose="020B0604020202020204" pitchFamily="34" charset="0"/>
                <a:cs typeface="Arial" panose="020B0604020202020204" pitchFamily="34" charset="0"/>
              </a:rPr>
              <a:t>ía</a:t>
            </a:r>
            <a:r>
              <a:rPr sz="2400" spc="-5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sz="2400" dirty="0">
                <a:latin typeface="Arial" panose="020B0604020202020204" pitchFamily="34" charset="0"/>
                <a:cs typeface="Arial" panose="020B0604020202020204" pitchFamily="34" charset="0"/>
              </a:rPr>
              <a:t>ganglio patológico	</a:t>
            </a:r>
            <a:r>
              <a:rPr sz="2400" spc="-5" dirty="0">
                <a:latin typeface="Arial" panose="020B0604020202020204" pitchFamily="34" charset="0"/>
                <a:cs typeface="Arial" panose="020B0604020202020204" pitchFamily="34" charset="0"/>
              </a:rPr>
              <a:t>donde </a:t>
            </a:r>
            <a:r>
              <a:rPr sz="2400" dirty="0">
                <a:latin typeface="Arial" panose="020B0604020202020204" pitchFamily="34" charset="0"/>
                <a:cs typeface="Arial" panose="020B0604020202020204" pitchFamily="34" charset="0"/>
              </a:rPr>
              <a:t>existe </a:t>
            </a:r>
            <a:r>
              <a:rPr sz="2400" spc="-5" dirty="0">
                <a:latin typeface="Arial" panose="020B0604020202020204" pitchFamily="34" charset="0"/>
                <a:cs typeface="Arial" panose="020B0604020202020204" pitchFamily="34" charset="0"/>
              </a:rPr>
              <a:t>una </a:t>
            </a:r>
            <a:r>
              <a:rPr sz="2400" dirty="0">
                <a:latin typeface="Arial" panose="020B0604020202020204" pitchFamily="34" charset="0"/>
                <a:cs typeface="Arial" panose="020B0604020202020204" pitchFamily="34" charset="0"/>
              </a:rPr>
              <a:t> alteración </a:t>
            </a:r>
            <a:r>
              <a:rPr sz="2400" spc="-5" dirty="0"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sz="2400" dirty="0">
                <a:latin typeface="Arial" panose="020B0604020202020204" pitchFamily="34" charset="0"/>
                <a:cs typeface="Arial" panose="020B0604020202020204" pitchFamily="34" charset="0"/>
              </a:rPr>
              <a:t>la estructura habitual ; esto se </a:t>
            </a:r>
            <a:r>
              <a:rPr sz="2400" spc="-5" dirty="0">
                <a:latin typeface="Arial" panose="020B0604020202020204" pitchFamily="34" charset="0"/>
                <a:cs typeface="Arial" panose="020B0604020202020204" pitchFamily="34" charset="0"/>
              </a:rPr>
              <a:t>traduce </a:t>
            </a:r>
            <a:r>
              <a:rPr sz="2400" spc="-6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00" dirty="0" err="1">
                <a:latin typeface="Arial" panose="020B0604020202020204" pitchFamily="34" charset="0"/>
                <a:cs typeface="Arial" panose="020B0604020202020204" pitchFamily="34" charset="0"/>
              </a:rPr>
              <a:t>generalmente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00" dirty="0" err="1"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sz="2400" dirty="0">
                <a:latin typeface="Arial" panose="020B0604020202020204" pitchFamily="34" charset="0"/>
                <a:cs typeface="Arial" panose="020B0604020202020204" pitchFamily="34" charset="0"/>
              </a:rPr>
              <a:t> aumento </a:t>
            </a:r>
            <a:r>
              <a:rPr sz="2400" spc="-5" dirty="0">
                <a:latin typeface="Arial" panose="020B0604020202020204" pitchFamily="34" charset="0"/>
                <a:cs typeface="Arial" panose="020B0604020202020204" pitchFamily="34" charset="0"/>
              </a:rPr>
              <a:t>del tamaño </a:t>
            </a:r>
            <a:r>
              <a:rPr sz="2400" dirty="0">
                <a:latin typeface="Arial" panose="020B0604020202020204" pitchFamily="34" charset="0"/>
                <a:cs typeface="Arial" panose="020B0604020202020204" pitchFamily="34" charset="0"/>
              </a:rPr>
              <a:t>y </a:t>
            </a:r>
            <a:r>
              <a:rPr sz="2400" spc="-5" dirty="0"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sz="2400" spc="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00" spc="-5" dirty="0" err="1">
                <a:latin typeface="Arial" panose="020B0604020202020204" pitchFamily="34" charset="0"/>
                <a:cs typeface="Arial" panose="020B0604020202020204" pitchFamily="34" charset="0"/>
              </a:rPr>
              <a:t>consistencia</a:t>
            </a:r>
            <a:r>
              <a:rPr sz="2400" spc="-5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s-ES" sz="2400" spc="-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41300" marR="63500" indent="-228600">
              <a:lnSpc>
                <a:spcPct val="100000"/>
              </a:lnSpc>
              <a:buClr>
                <a:schemeClr val="accent2">
                  <a:lumMod val="75000"/>
                </a:schemeClr>
              </a:buClr>
              <a:buFont typeface="Arial MT"/>
              <a:buChar char="•"/>
              <a:tabLst>
                <a:tab pos="240665" algn="l"/>
                <a:tab pos="241300" algn="l"/>
                <a:tab pos="2162810" algn="l"/>
                <a:tab pos="4318000" algn="l"/>
              </a:tabLst>
            </a:pPr>
            <a:endParaRPr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41300" marR="184150" indent="-228600">
              <a:lnSpc>
                <a:spcPct val="100000"/>
              </a:lnSpc>
              <a:spcBef>
                <a:spcPts val="525"/>
              </a:spcBef>
              <a:buClr>
                <a:schemeClr val="accent2">
                  <a:lumMod val="75000"/>
                </a:schemeClr>
              </a:buClr>
              <a:buFont typeface="Arial MT"/>
              <a:buChar char="•"/>
              <a:tabLst>
                <a:tab pos="240665" algn="l"/>
                <a:tab pos="241300" algn="l"/>
              </a:tabLst>
            </a:pPr>
            <a:r>
              <a:rPr sz="2400" spc="-5" dirty="0">
                <a:latin typeface="Arial" panose="020B0604020202020204" pitchFamily="34" charset="0"/>
                <a:cs typeface="Arial" panose="020B0604020202020204" pitchFamily="34" charset="0"/>
              </a:rPr>
              <a:t>Se deben tener </a:t>
            </a:r>
            <a:r>
              <a:rPr sz="2400" dirty="0">
                <a:latin typeface="Arial" panose="020B0604020202020204" pitchFamily="34" charset="0"/>
                <a:cs typeface="Arial" panose="020B0604020202020204" pitchFamily="34" charset="0"/>
              </a:rPr>
              <a:t>en cuenta otras </a:t>
            </a:r>
            <a:r>
              <a:rPr sz="2400" spc="-5" dirty="0">
                <a:latin typeface="Arial" panose="020B0604020202020204" pitchFamily="34" charset="0"/>
                <a:cs typeface="Arial" panose="020B0604020202020204" pitchFamily="34" charset="0"/>
              </a:rPr>
              <a:t>caracteristicas </a:t>
            </a:r>
            <a:r>
              <a:rPr sz="2400" dirty="0">
                <a:latin typeface="Arial" panose="020B0604020202020204" pitchFamily="34" charset="0"/>
                <a:cs typeface="Arial" panose="020B0604020202020204" pitchFamily="34" charset="0"/>
              </a:rPr>
              <a:t> semiológicas como adherencia a planos profundos, </a:t>
            </a:r>
            <a:r>
              <a:rPr sz="2400" spc="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00" dirty="0">
                <a:latin typeface="Arial" panose="020B0604020202020204" pitchFamily="34" charset="0"/>
                <a:cs typeface="Arial" panose="020B0604020202020204" pitchFamily="34" charset="0"/>
              </a:rPr>
              <a:t>superficie</a:t>
            </a:r>
            <a:r>
              <a:rPr sz="2400" spc="-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00" spc="-5" dirty="0">
                <a:latin typeface="Arial" panose="020B0604020202020204" pitchFamily="34" charset="0"/>
                <a:cs typeface="Arial" panose="020B0604020202020204" pitchFamily="34" charset="0"/>
              </a:rPr>
              <a:t>irregular</a:t>
            </a:r>
            <a:r>
              <a:rPr sz="2400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sz="2400" spc="-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00" dirty="0">
                <a:latin typeface="Arial" panose="020B0604020202020204" pitchFamily="34" charset="0"/>
                <a:cs typeface="Arial" panose="020B0604020202020204" pitchFamily="34" charset="0"/>
              </a:rPr>
              <a:t>sensibilidad</a:t>
            </a:r>
            <a:r>
              <a:rPr sz="2400" spc="-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00" dirty="0">
                <a:latin typeface="Arial" panose="020B0604020202020204" pitchFamily="34" charset="0"/>
                <a:cs typeface="Arial" panose="020B0604020202020204" pitchFamily="34" charset="0"/>
              </a:rPr>
              <a:t>para</a:t>
            </a:r>
            <a:r>
              <a:rPr sz="2400" spc="-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00" dirty="0">
                <a:latin typeface="Arial" panose="020B0604020202020204" pitchFamily="34" charset="0"/>
                <a:cs typeface="Arial" panose="020B0604020202020204" pitchFamily="34" charset="0"/>
              </a:rPr>
              <a:t>considerarlos </a:t>
            </a:r>
            <a:r>
              <a:rPr sz="2400" spc="-6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00" dirty="0">
                <a:latin typeface="Arial" panose="020B0604020202020204" pitchFamily="34" charset="0"/>
                <a:cs typeface="Arial" panose="020B0604020202020204" pitchFamily="34" charset="0"/>
              </a:rPr>
              <a:t>patológ</a:t>
            </a:r>
            <a:r>
              <a:rPr sz="2200" dirty="0">
                <a:latin typeface="Arial" panose="020B0604020202020204" pitchFamily="34" charset="0"/>
                <a:cs typeface="Arial" panose="020B0604020202020204" pitchFamily="34" charset="0"/>
              </a:rPr>
              <a:t>icos.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38200" y="2286001"/>
            <a:ext cx="7141083" cy="39369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0"/>
              </a:spcBef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  <a:tabLst>
                <a:tab pos="241300" algn="l"/>
              </a:tabLst>
            </a:pPr>
            <a:r>
              <a:rPr sz="2400" spc="-145" dirty="0">
                <a:latin typeface="Verdana"/>
                <a:cs typeface="Verdana"/>
              </a:rPr>
              <a:t>Los </a:t>
            </a:r>
            <a:r>
              <a:rPr sz="2400" spc="-25" dirty="0">
                <a:latin typeface="Verdana"/>
                <a:cs typeface="Verdana"/>
              </a:rPr>
              <a:t>ganglios </a:t>
            </a:r>
            <a:r>
              <a:rPr sz="2400" spc="-10" dirty="0">
                <a:latin typeface="Verdana"/>
                <a:cs typeface="Verdana"/>
              </a:rPr>
              <a:t>miden habitualmente </a:t>
            </a:r>
            <a:r>
              <a:rPr sz="2400" spc="-50" dirty="0">
                <a:latin typeface="Verdana"/>
                <a:cs typeface="Verdana"/>
              </a:rPr>
              <a:t>entre </a:t>
            </a:r>
            <a:r>
              <a:rPr sz="2400" spc="-204" dirty="0">
                <a:latin typeface="Verdana"/>
                <a:cs typeface="Verdana"/>
              </a:rPr>
              <a:t>0,2 </a:t>
            </a:r>
            <a:r>
              <a:rPr sz="2400" spc="105" dirty="0">
                <a:latin typeface="Verdana"/>
                <a:cs typeface="Verdana"/>
              </a:rPr>
              <a:t>cm </a:t>
            </a:r>
            <a:r>
              <a:rPr sz="2400" spc="-830" dirty="0">
                <a:latin typeface="Verdana"/>
                <a:cs typeface="Verdana"/>
              </a:rPr>
              <a:t> </a:t>
            </a:r>
            <a:r>
              <a:rPr sz="2400" spc="-135" dirty="0">
                <a:latin typeface="Verdana"/>
                <a:cs typeface="Verdana"/>
              </a:rPr>
              <a:t>y </a:t>
            </a:r>
            <a:r>
              <a:rPr sz="2400" spc="-200" dirty="0">
                <a:latin typeface="Verdana"/>
                <a:cs typeface="Verdana"/>
              </a:rPr>
              <a:t>1 </a:t>
            </a:r>
            <a:r>
              <a:rPr sz="2400" spc="105" dirty="0">
                <a:latin typeface="Verdana"/>
                <a:cs typeface="Verdana"/>
              </a:rPr>
              <a:t>cm </a:t>
            </a:r>
            <a:r>
              <a:rPr sz="2400" spc="135" dirty="0">
                <a:latin typeface="Verdana"/>
                <a:cs typeface="Verdana"/>
              </a:rPr>
              <a:t>de </a:t>
            </a:r>
            <a:r>
              <a:rPr sz="2400" spc="-20" dirty="0">
                <a:latin typeface="Verdana"/>
                <a:cs typeface="Verdana"/>
              </a:rPr>
              <a:t>diámetro </a:t>
            </a:r>
            <a:r>
              <a:rPr sz="2400" spc="-45" dirty="0">
                <a:latin typeface="Verdana"/>
                <a:cs typeface="Verdana"/>
              </a:rPr>
              <a:t>longitudinal </a:t>
            </a:r>
            <a:r>
              <a:rPr sz="2400" spc="-210" dirty="0">
                <a:latin typeface="Verdana"/>
                <a:cs typeface="Verdana"/>
              </a:rPr>
              <a:t>, </a:t>
            </a:r>
            <a:r>
              <a:rPr sz="2400" spc="-190" dirty="0">
                <a:latin typeface="Verdana"/>
                <a:cs typeface="Verdana"/>
              </a:rPr>
              <a:t>sin </a:t>
            </a:r>
            <a:r>
              <a:rPr sz="2400" spc="40" dirty="0">
                <a:latin typeface="Verdana"/>
                <a:cs typeface="Verdana"/>
              </a:rPr>
              <a:t>embargo </a:t>
            </a:r>
            <a:r>
              <a:rPr sz="2400" spc="45" dirty="0">
                <a:latin typeface="Verdana"/>
                <a:cs typeface="Verdana"/>
              </a:rPr>
              <a:t> </a:t>
            </a:r>
            <a:r>
              <a:rPr sz="2400" spc="-135" dirty="0">
                <a:latin typeface="Verdana"/>
                <a:cs typeface="Verdana"/>
              </a:rPr>
              <a:t>los</a:t>
            </a:r>
            <a:r>
              <a:rPr sz="2400" spc="-180" dirty="0">
                <a:latin typeface="Verdana"/>
                <a:cs typeface="Verdana"/>
              </a:rPr>
              <a:t> </a:t>
            </a:r>
            <a:r>
              <a:rPr sz="2400" spc="-65" dirty="0">
                <a:latin typeface="Verdana"/>
                <a:cs typeface="Verdana"/>
              </a:rPr>
              <a:t>inguinales</a:t>
            </a:r>
            <a:r>
              <a:rPr sz="2400" spc="-190" dirty="0">
                <a:latin typeface="Verdana"/>
                <a:cs typeface="Verdana"/>
              </a:rPr>
              <a:t> </a:t>
            </a:r>
            <a:r>
              <a:rPr sz="2400" spc="-65" dirty="0">
                <a:latin typeface="Verdana"/>
                <a:cs typeface="Verdana"/>
              </a:rPr>
              <a:t>suelen</a:t>
            </a:r>
            <a:r>
              <a:rPr sz="2400" spc="-180" dirty="0">
                <a:latin typeface="Verdana"/>
                <a:cs typeface="Verdana"/>
              </a:rPr>
              <a:t> </a:t>
            </a:r>
            <a:r>
              <a:rPr sz="2400" spc="10" dirty="0">
                <a:latin typeface="Verdana"/>
                <a:cs typeface="Verdana"/>
              </a:rPr>
              <a:t>alcanzar</a:t>
            </a:r>
            <a:r>
              <a:rPr sz="2400" spc="-180" dirty="0">
                <a:latin typeface="Verdana"/>
                <a:cs typeface="Verdana"/>
              </a:rPr>
              <a:t> </a:t>
            </a:r>
            <a:r>
              <a:rPr sz="2400" spc="-204" dirty="0">
                <a:latin typeface="Verdana"/>
                <a:cs typeface="Verdana"/>
              </a:rPr>
              <a:t>1,5</a:t>
            </a:r>
            <a:r>
              <a:rPr sz="2400" spc="-195" dirty="0">
                <a:latin typeface="Verdana"/>
                <a:cs typeface="Verdana"/>
              </a:rPr>
              <a:t> </a:t>
            </a:r>
            <a:r>
              <a:rPr sz="2400" spc="105" dirty="0">
                <a:latin typeface="Verdana"/>
                <a:cs typeface="Verdana"/>
              </a:rPr>
              <a:t>cm</a:t>
            </a:r>
            <a:r>
              <a:rPr sz="2400" spc="-190" dirty="0">
                <a:latin typeface="Verdana"/>
                <a:cs typeface="Verdana"/>
              </a:rPr>
              <a:t> </a:t>
            </a:r>
            <a:r>
              <a:rPr sz="2400" spc="-135" dirty="0">
                <a:latin typeface="Verdana"/>
                <a:cs typeface="Verdana"/>
              </a:rPr>
              <a:t>y</a:t>
            </a:r>
            <a:r>
              <a:rPr sz="2400" spc="-180" dirty="0">
                <a:latin typeface="Verdana"/>
                <a:cs typeface="Verdana"/>
              </a:rPr>
              <a:t> </a:t>
            </a:r>
            <a:r>
              <a:rPr sz="2400" spc="20" dirty="0">
                <a:latin typeface="Verdana"/>
                <a:cs typeface="Verdana"/>
              </a:rPr>
              <a:t>aún</a:t>
            </a:r>
            <a:r>
              <a:rPr sz="2400" spc="-180" dirty="0">
                <a:latin typeface="Verdana"/>
                <a:cs typeface="Verdana"/>
              </a:rPr>
              <a:t> </a:t>
            </a:r>
            <a:r>
              <a:rPr sz="2400" spc="-200" dirty="0">
                <a:latin typeface="Verdana"/>
                <a:cs typeface="Verdana"/>
              </a:rPr>
              <a:t>2</a:t>
            </a:r>
            <a:r>
              <a:rPr sz="2400" spc="-190" dirty="0">
                <a:latin typeface="Verdana"/>
                <a:cs typeface="Verdana"/>
              </a:rPr>
              <a:t> </a:t>
            </a:r>
            <a:r>
              <a:rPr sz="2400" spc="105" dirty="0">
                <a:latin typeface="Verdana"/>
                <a:cs typeface="Verdana"/>
              </a:rPr>
              <a:t>cm </a:t>
            </a:r>
            <a:r>
              <a:rPr sz="2400" spc="-830" dirty="0">
                <a:latin typeface="Verdana"/>
                <a:cs typeface="Verdana"/>
              </a:rPr>
              <a:t> </a:t>
            </a:r>
            <a:r>
              <a:rPr sz="2400" spc="35" dirty="0">
                <a:latin typeface="Verdana"/>
                <a:cs typeface="Verdana"/>
              </a:rPr>
              <a:t>en</a:t>
            </a:r>
            <a:r>
              <a:rPr sz="2400" spc="-180" dirty="0">
                <a:latin typeface="Verdana"/>
                <a:cs typeface="Verdana"/>
              </a:rPr>
              <a:t> </a:t>
            </a:r>
            <a:r>
              <a:rPr sz="2400" spc="-60" dirty="0">
                <a:latin typeface="Verdana"/>
                <a:cs typeface="Verdana"/>
              </a:rPr>
              <a:t>un</a:t>
            </a:r>
            <a:r>
              <a:rPr sz="2400" spc="-180" dirty="0">
                <a:latin typeface="Verdana"/>
                <a:cs typeface="Verdana"/>
              </a:rPr>
              <a:t> </a:t>
            </a:r>
            <a:r>
              <a:rPr sz="2400" spc="5" dirty="0">
                <a:latin typeface="Verdana"/>
                <a:cs typeface="Verdana"/>
              </a:rPr>
              <a:t>adult</a:t>
            </a:r>
            <a:r>
              <a:rPr sz="2400" spc="15" dirty="0">
                <a:latin typeface="Verdana"/>
                <a:cs typeface="Verdana"/>
              </a:rPr>
              <a:t>o</a:t>
            </a:r>
            <a:r>
              <a:rPr sz="2400" spc="-180" dirty="0">
                <a:latin typeface="Verdana"/>
                <a:cs typeface="Verdana"/>
              </a:rPr>
              <a:t> </a:t>
            </a:r>
            <a:r>
              <a:rPr sz="2400" spc="-160" dirty="0">
                <a:latin typeface="Verdana"/>
                <a:cs typeface="Verdana"/>
              </a:rPr>
              <a:t>si</a:t>
            </a:r>
            <a:r>
              <a:rPr sz="2400" spc="-245" dirty="0">
                <a:latin typeface="Verdana"/>
                <a:cs typeface="Verdana"/>
              </a:rPr>
              <a:t>n</a:t>
            </a:r>
            <a:r>
              <a:rPr sz="2400" spc="-180" dirty="0">
                <a:latin typeface="Verdana"/>
                <a:cs typeface="Verdana"/>
              </a:rPr>
              <a:t> </a:t>
            </a:r>
            <a:r>
              <a:rPr sz="2400" spc="10" dirty="0">
                <a:latin typeface="Verdana"/>
                <a:cs typeface="Verdana"/>
              </a:rPr>
              <a:t>patología.</a:t>
            </a:r>
            <a:endParaRPr sz="2400" dirty="0">
              <a:latin typeface="Verdana"/>
              <a:cs typeface="Verdana"/>
            </a:endParaRPr>
          </a:p>
          <a:p>
            <a:pPr marL="12700" marR="15875">
              <a:lnSpc>
                <a:spcPct val="100000"/>
              </a:lnSpc>
              <a:spcBef>
                <a:spcPts val="575"/>
              </a:spcBef>
              <a:buClr>
                <a:schemeClr val="accent2">
                  <a:lumMod val="75000"/>
                </a:schemeClr>
              </a:buClr>
              <a:tabLst>
                <a:tab pos="241300" algn="l"/>
              </a:tabLst>
            </a:pPr>
            <a:r>
              <a:rPr sz="2400" spc="-15" dirty="0">
                <a:solidFill>
                  <a:schemeClr val="accent2">
                    <a:lumMod val="75000"/>
                  </a:schemeClr>
                </a:solidFill>
                <a:latin typeface="Verdana"/>
                <a:cs typeface="Verdana"/>
              </a:rPr>
              <a:t>La </a:t>
            </a:r>
            <a:r>
              <a:rPr sz="2400" spc="65" dirty="0" err="1">
                <a:solidFill>
                  <a:schemeClr val="accent2">
                    <a:lumMod val="75000"/>
                  </a:schemeClr>
                </a:solidFill>
                <a:latin typeface="Verdana"/>
                <a:cs typeface="Verdana"/>
              </a:rPr>
              <a:t>excepción</a:t>
            </a:r>
            <a:r>
              <a:rPr lang="es-AR" sz="2400" spc="65" dirty="0">
                <a:solidFill>
                  <a:schemeClr val="accent2">
                    <a:lumMod val="75000"/>
                  </a:schemeClr>
                </a:solidFill>
                <a:latin typeface="Verdana"/>
                <a:cs typeface="Verdana"/>
              </a:rPr>
              <a:t>:</a:t>
            </a:r>
          </a:p>
          <a:p>
            <a:pPr marL="355600" marR="15875" indent="-342900">
              <a:lnSpc>
                <a:spcPct val="100000"/>
              </a:lnSpc>
              <a:spcBef>
                <a:spcPts val="575"/>
              </a:spcBef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  <a:tabLst>
                <a:tab pos="241300" algn="l"/>
              </a:tabLst>
            </a:pPr>
            <a:r>
              <a:rPr lang="es-ES" sz="2400" spc="-90" dirty="0">
                <a:latin typeface="Verdana"/>
                <a:cs typeface="Verdana"/>
              </a:rPr>
              <a:t>L</a:t>
            </a:r>
            <a:r>
              <a:rPr sz="2400" spc="-135" dirty="0" err="1">
                <a:latin typeface="Verdana"/>
                <a:cs typeface="Verdana"/>
              </a:rPr>
              <a:t>os</a:t>
            </a:r>
            <a:r>
              <a:rPr sz="2400" spc="-135" dirty="0">
                <a:latin typeface="Verdana"/>
                <a:cs typeface="Verdana"/>
              </a:rPr>
              <a:t> </a:t>
            </a:r>
            <a:r>
              <a:rPr sz="2400" spc="-25" dirty="0">
                <a:latin typeface="Verdana"/>
                <a:cs typeface="Verdana"/>
              </a:rPr>
              <a:t>ganglios epitrocleares </a:t>
            </a:r>
            <a:r>
              <a:rPr sz="2400" spc="110" dirty="0">
                <a:latin typeface="Verdana"/>
                <a:cs typeface="Verdana"/>
              </a:rPr>
              <a:t>o </a:t>
            </a:r>
            <a:r>
              <a:rPr sz="2400" spc="114" dirty="0">
                <a:latin typeface="Verdana"/>
                <a:cs typeface="Verdana"/>
              </a:rPr>
              <a:t> </a:t>
            </a:r>
            <a:r>
              <a:rPr sz="2400" spc="-25" dirty="0" err="1">
                <a:latin typeface="Verdana"/>
                <a:cs typeface="Verdana"/>
              </a:rPr>
              <a:t>popl</a:t>
            </a:r>
            <a:r>
              <a:rPr lang="es-ES" sz="2400" spc="-25" dirty="0">
                <a:latin typeface="Verdana"/>
                <a:cs typeface="Verdana"/>
              </a:rPr>
              <a:t>í</a:t>
            </a:r>
            <a:r>
              <a:rPr sz="2400" spc="-25" dirty="0" err="1">
                <a:latin typeface="Verdana"/>
                <a:cs typeface="Verdana"/>
              </a:rPr>
              <a:t>teos</a:t>
            </a:r>
            <a:r>
              <a:rPr sz="2400" spc="-180" dirty="0">
                <a:latin typeface="Verdana"/>
                <a:cs typeface="Verdana"/>
              </a:rPr>
              <a:t> </a:t>
            </a:r>
            <a:r>
              <a:rPr sz="2400" spc="90" dirty="0" err="1">
                <a:latin typeface="Verdana"/>
                <a:cs typeface="Verdana"/>
              </a:rPr>
              <a:t>donde</a:t>
            </a:r>
            <a:r>
              <a:rPr lang="es-ES" sz="2400" spc="90" dirty="0">
                <a:latin typeface="Verdana"/>
                <a:cs typeface="Verdana"/>
              </a:rPr>
              <a:t>,</a:t>
            </a:r>
            <a:r>
              <a:rPr sz="2400" spc="-175" dirty="0">
                <a:latin typeface="Verdana"/>
                <a:cs typeface="Verdana"/>
              </a:rPr>
              <a:t> </a:t>
            </a:r>
            <a:r>
              <a:rPr sz="2400" spc="35" dirty="0">
                <a:latin typeface="Verdana"/>
                <a:cs typeface="Verdana"/>
              </a:rPr>
              <a:t>en</a:t>
            </a:r>
            <a:r>
              <a:rPr sz="2400" spc="-175" dirty="0">
                <a:latin typeface="Verdana"/>
                <a:cs typeface="Verdana"/>
              </a:rPr>
              <a:t> </a:t>
            </a:r>
            <a:r>
              <a:rPr sz="2400" spc="25" dirty="0">
                <a:latin typeface="Verdana"/>
                <a:cs typeface="Verdana"/>
              </a:rPr>
              <a:t>ausencia</a:t>
            </a:r>
            <a:r>
              <a:rPr sz="2400" spc="-175" dirty="0">
                <a:latin typeface="Verdana"/>
                <a:cs typeface="Verdana"/>
              </a:rPr>
              <a:t> </a:t>
            </a:r>
            <a:r>
              <a:rPr sz="2400" spc="135" dirty="0">
                <a:latin typeface="Verdana"/>
                <a:cs typeface="Verdana"/>
              </a:rPr>
              <a:t>de</a:t>
            </a:r>
            <a:r>
              <a:rPr sz="2400" spc="-190" dirty="0">
                <a:latin typeface="Verdana"/>
                <a:cs typeface="Verdana"/>
              </a:rPr>
              <a:t> </a:t>
            </a:r>
            <a:r>
              <a:rPr sz="2400" spc="25" dirty="0" err="1">
                <a:latin typeface="Verdana"/>
                <a:cs typeface="Verdana"/>
              </a:rPr>
              <a:t>infección</a:t>
            </a:r>
            <a:r>
              <a:rPr sz="2400" spc="-200" dirty="0">
                <a:latin typeface="Verdana"/>
                <a:cs typeface="Verdana"/>
              </a:rPr>
              <a:t> </a:t>
            </a:r>
            <a:r>
              <a:rPr sz="2400" spc="45" dirty="0">
                <a:latin typeface="Verdana"/>
                <a:cs typeface="Verdana"/>
              </a:rPr>
              <a:t>local</a:t>
            </a:r>
            <a:r>
              <a:rPr lang="es-ES" sz="2400" spc="45" dirty="0">
                <a:latin typeface="Verdana"/>
                <a:cs typeface="Verdana"/>
              </a:rPr>
              <a:t>,</a:t>
            </a:r>
            <a:r>
              <a:rPr sz="2400" spc="45" dirty="0">
                <a:latin typeface="Verdana"/>
                <a:cs typeface="Verdana"/>
              </a:rPr>
              <a:t> </a:t>
            </a:r>
            <a:r>
              <a:rPr sz="2400" spc="-825" dirty="0">
                <a:latin typeface="Verdana"/>
                <a:cs typeface="Verdana"/>
              </a:rPr>
              <a:t> </a:t>
            </a:r>
            <a:r>
              <a:rPr sz="2400" spc="-100" dirty="0">
                <a:latin typeface="Verdana"/>
                <a:cs typeface="Verdana"/>
              </a:rPr>
              <a:t>se </a:t>
            </a:r>
            <a:r>
              <a:rPr sz="2400" spc="-5" dirty="0">
                <a:latin typeface="Verdana"/>
                <a:cs typeface="Verdana"/>
              </a:rPr>
              <a:t>consideran </a:t>
            </a:r>
            <a:r>
              <a:rPr sz="2400" spc="20" dirty="0">
                <a:latin typeface="Verdana"/>
                <a:cs typeface="Verdana"/>
              </a:rPr>
              <a:t>patológicos </a:t>
            </a:r>
            <a:r>
              <a:rPr sz="2400" spc="-25" dirty="0">
                <a:latin typeface="Verdana"/>
                <a:cs typeface="Verdana"/>
              </a:rPr>
              <a:t>aquellos </a:t>
            </a:r>
            <a:r>
              <a:rPr sz="2400" spc="65" dirty="0">
                <a:latin typeface="Verdana"/>
                <a:cs typeface="Verdana"/>
              </a:rPr>
              <a:t>que </a:t>
            </a:r>
            <a:r>
              <a:rPr sz="2400" spc="-10" dirty="0" err="1">
                <a:latin typeface="Verdana"/>
                <a:cs typeface="Verdana"/>
              </a:rPr>
              <a:t>miden</a:t>
            </a:r>
            <a:r>
              <a:rPr sz="2400" spc="-10" dirty="0">
                <a:latin typeface="Verdana"/>
                <a:cs typeface="Verdana"/>
              </a:rPr>
              <a:t> </a:t>
            </a:r>
            <a:r>
              <a:rPr sz="2400" spc="-5" dirty="0">
                <a:latin typeface="Verdana"/>
                <a:cs typeface="Verdana"/>
              </a:rPr>
              <a:t> </a:t>
            </a:r>
            <a:r>
              <a:rPr sz="2400" spc="-85" dirty="0">
                <a:latin typeface="Verdana"/>
                <a:cs typeface="Verdana"/>
              </a:rPr>
              <a:t>m</a:t>
            </a:r>
            <a:r>
              <a:rPr lang="es-ES" sz="2400" spc="-85" dirty="0">
                <a:latin typeface="Verdana"/>
                <a:cs typeface="Verdana"/>
              </a:rPr>
              <a:t>á</a:t>
            </a:r>
            <a:r>
              <a:rPr sz="2400" spc="-55" dirty="0">
                <a:latin typeface="Verdana"/>
                <a:cs typeface="Verdana"/>
              </a:rPr>
              <a:t>s</a:t>
            </a:r>
            <a:r>
              <a:rPr sz="2400" spc="-175" dirty="0">
                <a:latin typeface="Verdana"/>
                <a:cs typeface="Verdana"/>
              </a:rPr>
              <a:t> </a:t>
            </a:r>
            <a:r>
              <a:rPr sz="2400" spc="135" dirty="0">
                <a:latin typeface="Verdana"/>
                <a:cs typeface="Verdana"/>
              </a:rPr>
              <a:t>de</a:t>
            </a:r>
            <a:r>
              <a:rPr sz="2400" spc="-180" dirty="0">
                <a:latin typeface="Verdana"/>
                <a:cs typeface="Verdana"/>
              </a:rPr>
              <a:t> </a:t>
            </a:r>
            <a:r>
              <a:rPr sz="2400" spc="-190" dirty="0">
                <a:latin typeface="Verdana"/>
                <a:cs typeface="Verdana"/>
              </a:rPr>
              <a:t>0,</a:t>
            </a:r>
            <a:r>
              <a:rPr sz="2400" spc="-235" dirty="0">
                <a:latin typeface="Verdana"/>
                <a:cs typeface="Verdana"/>
              </a:rPr>
              <a:t>5</a:t>
            </a:r>
            <a:r>
              <a:rPr sz="2400" spc="-195" dirty="0">
                <a:latin typeface="Verdana"/>
                <a:cs typeface="Verdana"/>
              </a:rPr>
              <a:t> </a:t>
            </a:r>
            <a:r>
              <a:rPr sz="2400" spc="105" dirty="0">
                <a:latin typeface="Verdana"/>
                <a:cs typeface="Verdana"/>
              </a:rPr>
              <a:t>cm</a:t>
            </a:r>
            <a:r>
              <a:rPr sz="2400" spc="-180" dirty="0">
                <a:latin typeface="Verdana"/>
                <a:cs typeface="Verdana"/>
              </a:rPr>
              <a:t> </a:t>
            </a:r>
            <a:r>
              <a:rPr sz="2400" spc="-210" dirty="0">
                <a:latin typeface="Verdana"/>
                <a:cs typeface="Verdana"/>
              </a:rPr>
              <a:t>.</a:t>
            </a:r>
            <a:endParaRPr sz="2400" dirty="0">
              <a:latin typeface="Verdana"/>
              <a:cs typeface="Verdana"/>
            </a:endParaRPr>
          </a:p>
          <a:p>
            <a:pPr marL="355600" indent="-342900">
              <a:lnSpc>
                <a:spcPct val="100000"/>
              </a:lnSpc>
              <a:spcBef>
                <a:spcPts val="580"/>
              </a:spcBef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  <a:tabLst>
                <a:tab pos="241300" algn="l"/>
              </a:tabLst>
            </a:pPr>
            <a:r>
              <a:rPr sz="2400" spc="-145" dirty="0">
                <a:latin typeface="Verdana"/>
                <a:cs typeface="Verdana"/>
              </a:rPr>
              <a:t>Los</a:t>
            </a:r>
            <a:r>
              <a:rPr sz="2400" spc="-170" dirty="0">
                <a:latin typeface="Verdana"/>
                <a:cs typeface="Verdana"/>
              </a:rPr>
              <a:t> </a:t>
            </a:r>
            <a:r>
              <a:rPr sz="2400" spc="-25" dirty="0">
                <a:latin typeface="Verdana"/>
                <a:cs typeface="Verdana"/>
              </a:rPr>
              <a:t>ganglios</a:t>
            </a:r>
            <a:r>
              <a:rPr sz="2400" spc="-195" dirty="0">
                <a:latin typeface="Verdana"/>
                <a:cs typeface="Verdana"/>
              </a:rPr>
              <a:t> </a:t>
            </a:r>
            <a:r>
              <a:rPr sz="2400" spc="-40" dirty="0">
                <a:latin typeface="Verdana"/>
                <a:cs typeface="Verdana"/>
              </a:rPr>
              <a:t>supraclaviculares</a:t>
            </a:r>
            <a:endParaRPr sz="2400" dirty="0">
              <a:latin typeface="Verdana"/>
              <a:cs typeface="Verdana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0912E03A-3DB7-487A-8996-0C61109107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828800" y="177824"/>
            <a:ext cx="5486400" cy="2108176"/>
          </a:xfrm>
          <a:prstGeom prst="rect">
            <a:avLst/>
          </a:prstGeom>
        </p:spPr>
      </p:pic>
      <p:sp>
        <p:nvSpPr>
          <p:cNvPr id="9" name="Título 8">
            <a:extLst>
              <a:ext uri="{FF2B5EF4-FFF2-40B4-BE49-F238E27FC236}">
                <a16:creationId xmlns:a16="http://schemas.microsoft.com/office/drawing/2014/main" id="{D5976CE3-3A9F-4EA7-8E56-82E82B9A80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0400" y="457200"/>
            <a:ext cx="2667000" cy="1303281"/>
          </a:xfrm>
        </p:spPr>
        <p:txBody>
          <a:bodyPr>
            <a:normAutofit/>
          </a:bodyPr>
          <a:lstStyle/>
          <a:p>
            <a:r>
              <a:rPr lang="es-ES" dirty="0"/>
              <a:t>ES NORMAL UN GANGLIO MAYOR A 1 cm.</a:t>
            </a:r>
            <a:endParaRPr lang="es-419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 txBox="1"/>
          <p:nvPr/>
        </p:nvSpPr>
        <p:spPr>
          <a:xfrm>
            <a:off x="304800" y="1600200"/>
            <a:ext cx="8150987" cy="43404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17145" indent="-342900">
              <a:lnSpc>
                <a:spcPct val="300000"/>
              </a:lnSpc>
              <a:spcBef>
                <a:spcPts val="100"/>
              </a:spcBef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s-ES" sz="2400" dirty="0">
                <a:latin typeface="Arial MT"/>
                <a:cs typeface="Comic Sans MS"/>
              </a:rPr>
              <a:t>A</a:t>
            </a:r>
            <a:r>
              <a:rPr sz="2400" dirty="0" err="1">
                <a:latin typeface="Arial MT"/>
                <a:cs typeface="Comic Sans MS"/>
              </a:rPr>
              <a:t>dherencia</a:t>
            </a:r>
            <a:r>
              <a:rPr lang="es-ES" sz="2400" dirty="0">
                <a:latin typeface="Arial MT"/>
                <a:cs typeface="Comic Sans MS"/>
              </a:rPr>
              <a:t> </a:t>
            </a:r>
            <a:r>
              <a:rPr sz="2400" dirty="0">
                <a:latin typeface="Arial MT"/>
                <a:cs typeface="Comic Sans MS"/>
              </a:rPr>
              <a:t>a</a:t>
            </a:r>
            <a:r>
              <a:rPr sz="2400" spc="-30" dirty="0">
                <a:latin typeface="Arial MT"/>
                <a:cs typeface="Comic Sans MS"/>
              </a:rPr>
              <a:t> </a:t>
            </a:r>
            <a:r>
              <a:rPr sz="2400" dirty="0" err="1">
                <a:latin typeface="Arial MT"/>
                <a:cs typeface="Comic Sans MS"/>
              </a:rPr>
              <a:t>planos</a:t>
            </a:r>
            <a:r>
              <a:rPr lang="es-ES" sz="2400" dirty="0">
                <a:latin typeface="Arial MT"/>
                <a:cs typeface="Comic Sans MS"/>
              </a:rPr>
              <a:t> </a:t>
            </a:r>
            <a:r>
              <a:rPr lang="es-ES" sz="2400" dirty="0" err="1">
                <a:latin typeface="Arial MT"/>
                <a:cs typeface="Comic Sans MS"/>
              </a:rPr>
              <a:t>superfciles</a:t>
            </a:r>
            <a:r>
              <a:rPr lang="es-ES" sz="2400" dirty="0">
                <a:latin typeface="Arial MT"/>
                <a:cs typeface="Comic Sans MS"/>
              </a:rPr>
              <a:t>,</a:t>
            </a:r>
            <a:r>
              <a:rPr sz="2400" spc="-25" dirty="0">
                <a:latin typeface="Arial MT"/>
                <a:cs typeface="Comic Sans MS"/>
              </a:rPr>
              <a:t> </a:t>
            </a:r>
            <a:r>
              <a:rPr sz="2400" dirty="0">
                <a:latin typeface="Arial MT"/>
                <a:cs typeface="Comic Sans MS"/>
              </a:rPr>
              <a:t>profundos</a:t>
            </a:r>
            <a:r>
              <a:rPr sz="2400" spc="-25" dirty="0">
                <a:latin typeface="Arial MT"/>
                <a:cs typeface="Comic Sans MS"/>
              </a:rPr>
              <a:t> </a:t>
            </a:r>
            <a:r>
              <a:rPr sz="2400" dirty="0">
                <a:latin typeface="Arial MT"/>
                <a:cs typeface="Comic Sans MS"/>
              </a:rPr>
              <a:t>o</a:t>
            </a:r>
            <a:r>
              <a:rPr sz="2400" spc="-20" dirty="0">
                <a:latin typeface="Arial MT"/>
                <a:cs typeface="Comic Sans MS"/>
              </a:rPr>
              <a:t> </a:t>
            </a:r>
            <a:r>
              <a:rPr sz="2400" dirty="0">
                <a:latin typeface="Arial MT"/>
                <a:cs typeface="Comic Sans MS"/>
              </a:rPr>
              <a:t>entre</a:t>
            </a:r>
            <a:r>
              <a:rPr lang="es-ES" sz="2400" dirty="0">
                <a:latin typeface="Arial MT"/>
                <a:cs typeface="Comic Sans MS"/>
              </a:rPr>
              <a:t> si</a:t>
            </a:r>
          </a:p>
          <a:p>
            <a:pPr marL="355600" marR="17145" indent="-342900">
              <a:lnSpc>
                <a:spcPct val="300000"/>
              </a:lnSpc>
              <a:spcBef>
                <a:spcPts val="100"/>
              </a:spcBef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s-AR" sz="2400" dirty="0">
                <a:latin typeface="Arial MT"/>
                <a:cs typeface="Comic Sans MS"/>
              </a:rPr>
              <a:t> Forma</a:t>
            </a:r>
          </a:p>
          <a:p>
            <a:pPr marL="355600" marR="17145" indent="-342900">
              <a:lnSpc>
                <a:spcPct val="300000"/>
              </a:lnSpc>
              <a:spcBef>
                <a:spcPts val="100"/>
              </a:spcBef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s-AR" sz="2400" dirty="0">
                <a:latin typeface="Arial MT"/>
                <a:cs typeface="Comic Sans MS"/>
              </a:rPr>
              <a:t>Consistencia</a:t>
            </a:r>
            <a:endParaRPr sz="2400" dirty="0">
              <a:latin typeface="Arial MT"/>
              <a:cs typeface="Comic Sans MS"/>
            </a:endParaRPr>
          </a:p>
          <a:p>
            <a:pPr marL="355600" marR="5080" indent="-342900">
              <a:lnSpc>
                <a:spcPct val="300000"/>
              </a:lnSpc>
              <a:spcBef>
                <a:spcPts val="580"/>
              </a:spcBef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s-ES" sz="2400" spc="-5" dirty="0">
                <a:latin typeface="Arial MT"/>
                <a:cs typeface="Comic Sans MS"/>
              </a:rPr>
              <a:t>T</a:t>
            </a:r>
            <a:r>
              <a:rPr sz="2400" spc="-5" dirty="0" err="1">
                <a:latin typeface="Arial MT"/>
                <a:cs typeface="Comic Sans MS"/>
              </a:rPr>
              <a:t>iempo</a:t>
            </a:r>
            <a:r>
              <a:rPr sz="2400" dirty="0">
                <a:latin typeface="Arial MT"/>
                <a:cs typeface="Comic Sans MS"/>
              </a:rPr>
              <a:t> de </a:t>
            </a:r>
            <a:r>
              <a:rPr sz="2400" spc="-705" dirty="0">
                <a:latin typeface="Arial MT"/>
                <a:cs typeface="Comic Sans MS"/>
              </a:rPr>
              <a:t> </a:t>
            </a:r>
            <a:r>
              <a:rPr sz="2400" dirty="0">
                <a:latin typeface="Arial MT"/>
                <a:cs typeface="Comic Sans MS"/>
              </a:rPr>
              <a:t>evolución y</a:t>
            </a:r>
            <a:r>
              <a:rPr sz="2400" spc="5" dirty="0">
                <a:latin typeface="Arial MT"/>
                <a:cs typeface="Comic Sans MS"/>
              </a:rPr>
              <a:t> </a:t>
            </a:r>
            <a:r>
              <a:rPr sz="2400" spc="-5" dirty="0" err="1">
                <a:latin typeface="Arial MT"/>
                <a:cs typeface="Comic Sans MS"/>
              </a:rPr>
              <a:t>sensibilida</a:t>
            </a:r>
            <a:r>
              <a:rPr lang="es-ES" sz="2400" spc="-5" dirty="0">
                <a:latin typeface="Arial MT"/>
                <a:cs typeface="Comic Sans MS"/>
              </a:rPr>
              <a:t>d</a:t>
            </a:r>
            <a:endParaRPr sz="2400" dirty="0">
              <a:latin typeface="Arial MT"/>
              <a:cs typeface="Comic Sans MS"/>
            </a:endParaRPr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99C51291-4118-4E7A-9A86-657E58C763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981950" cy="854074"/>
          </a:xfrm>
          <a:solidFill>
            <a:schemeClr val="accent4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es-ES" sz="32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s-ES" sz="4000" dirty="0">
                <a:latin typeface="+mj-lt"/>
                <a:cs typeface="Arial" panose="020B0604020202020204" pitchFamily="34" charset="0"/>
              </a:rPr>
              <a:t>Características semiológicas:</a:t>
            </a:r>
            <a:endParaRPr lang="es-419" sz="4000" dirty="0">
              <a:latin typeface="+mj-lt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5940" y="485101"/>
            <a:ext cx="3242945" cy="69057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s-ES" sz="4400" spc="-105" dirty="0" err="1">
                <a:solidFill>
                  <a:srgbClr val="3D3C2C"/>
                </a:solidFill>
                <a:cs typeface="Arial MT"/>
              </a:rPr>
              <a:t>Macroscopía</a:t>
            </a:r>
            <a:r>
              <a:rPr lang="es-ES" sz="4400" spc="-105" dirty="0">
                <a:solidFill>
                  <a:srgbClr val="3D3C2C"/>
                </a:solidFill>
                <a:cs typeface="Arial MT"/>
              </a:rPr>
              <a:t>:</a:t>
            </a:r>
            <a:endParaRPr sz="4400" dirty="0">
              <a:cs typeface="Arial M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50240" y="1567037"/>
            <a:ext cx="3698875" cy="5007781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sz="3200" dirty="0">
                <a:latin typeface="Arial"/>
                <a:cs typeface="Arial"/>
              </a:rPr>
              <a:t>Ganglio</a:t>
            </a:r>
            <a:r>
              <a:rPr sz="3200" spc="-50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normal</a:t>
            </a:r>
          </a:p>
          <a:p>
            <a:pPr marL="469900" marR="71120" indent="-457200">
              <a:lnSpc>
                <a:spcPct val="100000"/>
              </a:lnSpc>
              <a:spcBef>
                <a:spcPts val="675"/>
              </a:spcBef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  <a:tabLst>
                <a:tab pos="241300" algn="l"/>
              </a:tabLst>
            </a:pPr>
            <a:r>
              <a:rPr sz="2800" spc="-55" dirty="0">
                <a:latin typeface="Arial MT"/>
                <a:cs typeface="Arial MT"/>
              </a:rPr>
              <a:t>Tamaño</a:t>
            </a:r>
            <a:r>
              <a:rPr sz="2800" spc="-1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:</a:t>
            </a:r>
            <a:r>
              <a:rPr sz="2800" spc="-30" dirty="0">
                <a:latin typeface="Arial MT"/>
                <a:cs typeface="Arial MT"/>
              </a:rPr>
              <a:t> </a:t>
            </a:r>
            <a:r>
              <a:rPr sz="2800" dirty="0" err="1">
                <a:latin typeface="Arial MT"/>
                <a:cs typeface="Arial MT"/>
              </a:rPr>
              <a:t>pequeño</a:t>
            </a:r>
            <a:endParaRPr lang="es-ES" sz="2800" dirty="0">
              <a:latin typeface="Arial MT"/>
              <a:cs typeface="Arial MT"/>
            </a:endParaRPr>
          </a:p>
          <a:p>
            <a:pPr marL="469900" marR="71120" indent="-457200">
              <a:lnSpc>
                <a:spcPct val="100000"/>
              </a:lnSpc>
              <a:spcBef>
                <a:spcPts val="675"/>
              </a:spcBef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  <a:tabLst>
                <a:tab pos="241300" algn="l"/>
              </a:tabLst>
            </a:pPr>
            <a:r>
              <a:rPr sz="2800" spc="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(&lt; </a:t>
            </a:r>
            <a:r>
              <a:rPr sz="2800" spc="-76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1cm</a:t>
            </a:r>
            <a:r>
              <a:rPr sz="2800" spc="-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)</a:t>
            </a:r>
          </a:p>
          <a:p>
            <a:pPr marL="469900" indent="-457200">
              <a:lnSpc>
                <a:spcPct val="100000"/>
              </a:lnSpc>
              <a:spcBef>
                <a:spcPts val="670"/>
              </a:spcBef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  <a:tabLst>
                <a:tab pos="241300" algn="l"/>
              </a:tabLst>
            </a:pPr>
            <a:r>
              <a:rPr sz="2800" dirty="0">
                <a:latin typeface="Arial MT"/>
                <a:cs typeface="Arial MT"/>
              </a:rPr>
              <a:t>Forma</a:t>
            </a:r>
            <a:r>
              <a:rPr sz="2800" spc="-3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:poroto</a:t>
            </a:r>
          </a:p>
          <a:p>
            <a:pPr marL="469900" indent="-457200">
              <a:lnSpc>
                <a:spcPct val="100000"/>
              </a:lnSpc>
              <a:spcBef>
                <a:spcPts val="675"/>
              </a:spcBef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  <a:tabLst>
                <a:tab pos="241300" algn="l"/>
              </a:tabLst>
            </a:pPr>
            <a:r>
              <a:rPr sz="2800" dirty="0">
                <a:latin typeface="Arial MT"/>
                <a:cs typeface="Arial MT"/>
              </a:rPr>
              <a:t>Cápsula</a:t>
            </a:r>
            <a:r>
              <a:rPr sz="2800" spc="-2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:</a:t>
            </a:r>
            <a:r>
              <a:rPr sz="2800" spc="-3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delgada</a:t>
            </a:r>
          </a:p>
          <a:p>
            <a:pPr marL="469900" indent="-457200">
              <a:lnSpc>
                <a:spcPct val="100000"/>
              </a:lnSpc>
              <a:spcBef>
                <a:spcPts val="670"/>
              </a:spcBef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  <a:tabLst>
                <a:tab pos="241300" algn="l"/>
              </a:tabLst>
            </a:pPr>
            <a:r>
              <a:rPr sz="2800" dirty="0" err="1">
                <a:latin typeface="Arial MT"/>
                <a:cs typeface="Arial MT"/>
              </a:rPr>
              <a:t>Consistencia</a:t>
            </a:r>
            <a:r>
              <a:rPr lang="es-ES" sz="2800" dirty="0">
                <a:latin typeface="Arial MT"/>
                <a:cs typeface="Arial MT"/>
              </a:rPr>
              <a:t>:</a:t>
            </a:r>
            <a:r>
              <a:rPr sz="2800" spc="-65" dirty="0">
                <a:latin typeface="Arial MT"/>
                <a:cs typeface="Arial MT"/>
              </a:rPr>
              <a:t> </a:t>
            </a:r>
            <a:r>
              <a:rPr sz="2800" dirty="0" err="1">
                <a:latin typeface="Arial MT"/>
                <a:cs typeface="Arial MT"/>
              </a:rPr>
              <a:t>elástica</a:t>
            </a:r>
            <a:endParaRPr sz="2800" dirty="0">
              <a:latin typeface="Arial MT"/>
              <a:cs typeface="Arial MT"/>
            </a:endParaRPr>
          </a:p>
          <a:p>
            <a:pPr marL="469900" marR="282575" indent="-457200">
              <a:lnSpc>
                <a:spcPct val="100000"/>
              </a:lnSpc>
              <a:spcBef>
                <a:spcPts val="670"/>
              </a:spcBef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  <a:tabLst>
                <a:tab pos="241300" algn="l"/>
              </a:tabLst>
            </a:pPr>
            <a:r>
              <a:rPr sz="2800" dirty="0">
                <a:latin typeface="Arial MT"/>
                <a:cs typeface="Arial MT"/>
              </a:rPr>
              <a:t>Superficie</a:t>
            </a:r>
            <a:r>
              <a:rPr sz="2800" spc="-3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de</a:t>
            </a:r>
            <a:r>
              <a:rPr sz="2800" spc="-2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corte</a:t>
            </a:r>
            <a:r>
              <a:rPr sz="2800" spc="-2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: </a:t>
            </a:r>
            <a:r>
              <a:rPr sz="2800" spc="-76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lisa</a:t>
            </a:r>
            <a:r>
              <a:rPr sz="2800" spc="-1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y</a:t>
            </a:r>
            <a:r>
              <a:rPr sz="2800" spc="-5" dirty="0">
                <a:latin typeface="Arial MT"/>
                <a:cs typeface="Arial MT"/>
              </a:rPr>
              <a:t> </a:t>
            </a:r>
            <a:r>
              <a:rPr sz="2800" dirty="0" err="1">
                <a:latin typeface="Arial MT"/>
                <a:cs typeface="Arial MT"/>
              </a:rPr>
              <a:t>rosada</a:t>
            </a:r>
            <a:endParaRPr sz="2800" dirty="0">
              <a:latin typeface="Arial MT"/>
              <a:cs typeface="Arial MT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652134" y="764666"/>
            <a:ext cx="1574927" cy="2487549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484115" y="3703307"/>
            <a:ext cx="3951986" cy="2856611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61999" y="594176"/>
            <a:ext cx="8127491" cy="62901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s-ES" sz="4000" spc="-105" dirty="0">
                <a:solidFill>
                  <a:srgbClr val="3D3C2C"/>
                </a:solidFill>
                <a:cs typeface="Arial MT"/>
              </a:rPr>
              <a:t>Ganglio linfático patológico:</a:t>
            </a:r>
            <a:r>
              <a:rPr lang="es-ES" sz="4000" spc="-105" dirty="0">
                <a:solidFill>
                  <a:schemeClr val="accent4">
                    <a:lumMod val="60000"/>
                    <a:lumOff val="40000"/>
                  </a:schemeClr>
                </a:solidFill>
                <a:cs typeface="Arial MT"/>
              </a:rPr>
              <a:t>………</a:t>
            </a:r>
            <a:endParaRPr sz="3200" dirty="0">
              <a:latin typeface="Arial MT"/>
              <a:cs typeface="Arial MT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724400" y="2209800"/>
            <a:ext cx="4165091" cy="3659759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474218" y="1653540"/>
            <a:ext cx="4079240" cy="445763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  <a:tabLst>
                <a:tab pos="354965" algn="l"/>
                <a:tab pos="355600" algn="l"/>
              </a:tabLst>
            </a:pPr>
            <a:r>
              <a:rPr sz="2400" spc="-20" dirty="0" err="1">
                <a:latin typeface="Arial MT"/>
                <a:cs typeface="Arial MT"/>
              </a:rPr>
              <a:t>Tamaño:aumentado</a:t>
            </a:r>
            <a:r>
              <a:rPr lang="es-ES" sz="2400" spc="-20" dirty="0">
                <a:latin typeface="Arial MT"/>
                <a:cs typeface="Arial MT"/>
              </a:rPr>
              <a:t> </a:t>
            </a:r>
          </a:p>
          <a:p>
            <a:pPr marL="355600" indent="-342900">
              <a:lnSpc>
                <a:spcPct val="100000"/>
              </a:lnSpc>
              <a:spcBef>
                <a:spcPts val="100"/>
              </a:spcBef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  <a:tabLst>
                <a:tab pos="354965" algn="l"/>
                <a:tab pos="355600" algn="l"/>
              </a:tabLst>
            </a:pPr>
            <a:endParaRPr sz="2400" dirty="0">
              <a:latin typeface="Arial MT"/>
              <a:cs typeface="Arial MT"/>
            </a:endParaRPr>
          </a:p>
          <a:p>
            <a:pPr marL="355600" indent="-342900">
              <a:lnSpc>
                <a:spcPct val="100000"/>
              </a:lnSpc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latin typeface="Arial MT"/>
                <a:cs typeface="Arial MT"/>
              </a:rPr>
              <a:t>Forma</a:t>
            </a:r>
            <a:r>
              <a:rPr sz="2400" spc="-3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:redonda</a:t>
            </a:r>
            <a:endParaRPr lang="es-ES" sz="2400" spc="-5" dirty="0">
              <a:latin typeface="Arial MT"/>
              <a:cs typeface="Arial MT"/>
            </a:endParaRPr>
          </a:p>
          <a:p>
            <a:pPr marL="355600" indent="-342900">
              <a:lnSpc>
                <a:spcPct val="100000"/>
              </a:lnSpc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  <a:tabLst>
                <a:tab pos="354965" algn="l"/>
                <a:tab pos="355600" algn="l"/>
              </a:tabLst>
            </a:pPr>
            <a:endParaRPr sz="2400" dirty="0">
              <a:latin typeface="Arial MT"/>
              <a:cs typeface="Arial MT"/>
            </a:endParaRPr>
          </a:p>
          <a:p>
            <a:pPr marL="355600" marR="408305" indent="-342900">
              <a:lnSpc>
                <a:spcPct val="100000"/>
              </a:lnSpc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latin typeface="Arial MT"/>
                <a:cs typeface="Arial MT"/>
              </a:rPr>
              <a:t>Capsula :engrosada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con </a:t>
            </a:r>
            <a:r>
              <a:rPr sz="2400" spc="-655" dirty="0">
                <a:latin typeface="Arial MT"/>
                <a:cs typeface="Arial MT"/>
              </a:rPr>
              <a:t> </a:t>
            </a:r>
            <a:r>
              <a:rPr sz="2400" spc="-5" dirty="0" err="1">
                <a:latin typeface="Arial MT"/>
                <a:cs typeface="Arial MT"/>
              </a:rPr>
              <a:t>adherencias</a:t>
            </a:r>
            <a:endParaRPr lang="es-ES" sz="2400" spc="-5" dirty="0">
              <a:latin typeface="Arial MT"/>
              <a:cs typeface="Arial MT"/>
            </a:endParaRPr>
          </a:p>
          <a:p>
            <a:pPr marL="355600" marR="408305" indent="-342900">
              <a:lnSpc>
                <a:spcPct val="100000"/>
              </a:lnSpc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  <a:tabLst>
                <a:tab pos="354965" algn="l"/>
                <a:tab pos="355600" algn="l"/>
              </a:tabLst>
            </a:pPr>
            <a:endParaRPr sz="2400" dirty="0">
              <a:latin typeface="Arial MT"/>
              <a:cs typeface="Arial MT"/>
            </a:endParaRPr>
          </a:p>
          <a:p>
            <a:pPr marL="355600" indent="-342900">
              <a:lnSpc>
                <a:spcPct val="100000"/>
              </a:lnSpc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latin typeface="Arial MT"/>
                <a:cs typeface="Arial MT"/>
              </a:rPr>
              <a:t>Consistencia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:</a:t>
            </a:r>
            <a:r>
              <a:rPr sz="2400" spc="-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aumentada</a:t>
            </a:r>
            <a:endParaRPr sz="2400" dirty="0">
              <a:latin typeface="Arial MT"/>
              <a:cs typeface="Arial MT"/>
            </a:endParaRPr>
          </a:p>
          <a:p>
            <a:pPr marL="355600">
              <a:lnSpc>
                <a:spcPct val="100000"/>
              </a:lnSpc>
              <a:buClr>
                <a:schemeClr val="accent2">
                  <a:lumMod val="75000"/>
                </a:schemeClr>
              </a:buClr>
            </a:pPr>
            <a:r>
              <a:rPr sz="2400" spc="-5" dirty="0">
                <a:latin typeface="Arial MT"/>
                <a:cs typeface="Arial MT"/>
              </a:rPr>
              <a:t>/</a:t>
            </a:r>
            <a:r>
              <a:rPr sz="2400" spc="-5" dirty="0" err="1">
                <a:latin typeface="Arial MT"/>
                <a:cs typeface="Arial MT"/>
              </a:rPr>
              <a:t>pétrea</a:t>
            </a:r>
            <a:endParaRPr lang="es-ES" sz="2400" spc="-5" dirty="0">
              <a:latin typeface="Arial MT"/>
              <a:cs typeface="Arial MT"/>
            </a:endParaRPr>
          </a:p>
          <a:p>
            <a:pPr marL="698500" indent="-342900">
              <a:lnSpc>
                <a:spcPct val="100000"/>
              </a:lnSpc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</a:pPr>
            <a:endParaRPr sz="2400" dirty="0">
              <a:latin typeface="Arial MT"/>
              <a:cs typeface="Arial MT"/>
            </a:endParaRPr>
          </a:p>
          <a:p>
            <a:pPr marL="355600" marR="5080" indent="-342900">
              <a:lnSpc>
                <a:spcPct val="100000"/>
              </a:lnSpc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latin typeface="Arial MT"/>
                <a:cs typeface="Arial MT"/>
              </a:rPr>
              <a:t>Superficie de </a:t>
            </a:r>
            <a:r>
              <a:rPr sz="2400" dirty="0">
                <a:latin typeface="Arial MT"/>
                <a:cs typeface="Arial MT"/>
              </a:rPr>
              <a:t>corte </a:t>
            </a:r>
            <a:r>
              <a:rPr sz="2400" spc="-5" dirty="0">
                <a:latin typeface="Arial MT"/>
                <a:cs typeface="Arial MT"/>
              </a:rPr>
              <a:t>:blanco- </a:t>
            </a:r>
            <a:r>
              <a:rPr sz="2400" spc="-65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grisácea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/granular</a:t>
            </a:r>
            <a:endParaRPr sz="24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74218" y="442496"/>
            <a:ext cx="8136382" cy="68993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" sz="4400" spc="-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4400" spc="-100" dirty="0">
                <a:cs typeface="Arial" panose="020B0604020202020204" pitchFamily="34" charset="0"/>
              </a:rPr>
              <a:t>Adenopatías:</a:t>
            </a:r>
            <a:endParaRPr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74218" y="1371600"/>
            <a:ext cx="7526782" cy="5302734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70"/>
              </a:spcBef>
              <a:buClr>
                <a:schemeClr val="accent2">
                  <a:lumMod val="75000"/>
                </a:schemeClr>
              </a:buClr>
              <a:buSzPct val="85714"/>
              <a:tabLst>
                <a:tab pos="324485" algn="l"/>
                <a:tab pos="325120" algn="l"/>
              </a:tabLst>
            </a:pPr>
            <a:r>
              <a:rPr sz="2800" spc="-100" dirty="0">
                <a:solidFill>
                  <a:schemeClr val="accent1"/>
                </a:solidFill>
                <a:latin typeface="Verdana"/>
                <a:cs typeface="Verdana"/>
              </a:rPr>
              <a:t>PROCESOS</a:t>
            </a:r>
            <a:r>
              <a:rPr sz="2800" spc="-200" dirty="0">
                <a:solidFill>
                  <a:schemeClr val="accent1"/>
                </a:solidFill>
                <a:latin typeface="Verdana"/>
                <a:cs typeface="Verdana"/>
              </a:rPr>
              <a:t> </a:t>
            </a:r>
            <a:r>
              <a:rPr sz="2800" spc="-85" dirty="0">
                <a:solidFill>
                  <a:schemeClr val="accent1"/>
                </a:solidFill>
                <a:latin typeface="Verdana"/>
                <a:cs typeface="Verdana"/>
              </a:rPr>
              <a:t>INFLAM</a:t>
            </a:r>
            <a:r>
              <a:rPr sz="2800" spc="-100" dirty="0">
                <a:solidFill>
                  <a:schemeClr val="accent1"/>
                </a:solidFill>
                <a:latin typeface="Verdana"/>
                <a:cs typeface="Verdana"/>
              </a:rPr>
              <a:t>A</a:t>
            </a:r>
            <a:r>
              <a:rPr sz="2800" spc="-270" dirty="0">
                <a:solidFill>
                  <a:schemeClr val="accent1"/>
                </a:solidFill>
                <a:latin typeface="Verdana"/>
                <a:cs typeface="Verdana"/>
              </a:rPr>
              <a:t>TORIOS:</a:t>
            </a:r>
            <a:endParaRPr lang="es-ES" sz="2800" spc="-270" dirty="0">
              <a:solidFill>
                <a:schemeClr val="accent1"/>
              </a:solidFill>
              <a:latin typeface="Verdana"/>
              <a:cs typeface="Verdana"/>
            </a:endParaRPr>
          </a:p>
          <a:p>
            <a:pPr marL="469900" indent="-457200">
              <a:lnSpc>
                <a:spcPct val="100000"/>
              </a:lnSpc>
              <a:spcBef>
                <a:spcPts val="770"/>
              </a:spcBef>
              <a:buClr>
                <a:schemeClr val="accent2">
                  <a:lumMod val="75000"/>
                </a:schemeClr>
              </a:buClr>
              <a:buSzPct val="85714"/>
              <a:buFont typeface="Arial" panose="020B0604020202020204" pitchFamily="34" charset="0"/>
              <a:buChar char="•"/>
              <a:tabLst>
                <a:tab pos="324485" algn="l"/>
                <a:tab pos="325120" algn="l"/>
              </a:tabLst>
            </a:pPr>
            <a:r>
              <a:rPr lang="es-419" sz="2800" spc="-270" dirty="0">
                <a:latin typeface="Verdana"/>
                <a:cs typeface="Arial" panose="020B0604020202020204" pitchFamily="34" charset="0"/>
              </a:rPr>
              <a:t>LINFADENITIS</a:t>
            </a:r>
          </a:p>
          <a:p>
            <a:pPr marL="12700">
              <a:lnSpc>
                <a:spcPct val="100000"/>
              </a:lnSpc>
              <a:spcBef>
                <a:spcPts val="770"/>
              </a:spcBef>
              <a:buClr>
                <a:schemeClr val="accent2">
                  <a:lumMod val="75000"/>
                </a:schemeClr>
              </a:buClr>
              <a:buSzPct val="85714"/>
              <a:tabLst>
                <a:tab pos="324485" algn="l"/>
                <a:tab pos="325120" algn="l"/>
              </a:tabLst>
            </a:pPr>
            <a:r>
              <a:rPr lang="es-ES" sz="3850" dirty="0">
                <a:cs typeface="Arial" panose="020B0604020202020204" pitchFamily="34" charset="0"/>
              </a:rPr>
              <a:t>  -</a:t>
            </a:r>
            <a:r>
              <a:rPr lang="es-ES" sz="3850" dirty="0">
                <a:latin typeface="Bahnschrift Light Condensed" panose="020B0502040204020203" pitchFamily="34" charset="0"/>
                <a:ea typeface="Cambria" panose="02040503050406030204" pitchFamily="18" charset="0"/>
                <a:cs typeface="Arial" panose="020B0604020202020204" pitchFamily="34" charset="0"/>
              </a:rPr>
              <a:t>Inespecíficas</a:t>
            </a:r>
          </a:p>
          <a:p>
            <a:pPr marL="12700">
              <a:lnSpc>
                <a:spcPct val="100000"/>
              </a:lnSpc>
              <a:spcBef>
                <a:spcPts val="770"/>
              </a:spcBef>
              <a:buClr>
                <a:schemeClr val="accent2">
                  <a:lumMod val="75000"/>
                </a:schemeClr>
              </a:buClr>
              <a:buSzPct val="85714"/>
              <a:tabLst>
                <a:tab pos="324485" algn="l"/>
                <a:tab pos="325120" algn="l"/>
              </a:tabLst>
            </a:pPr>
            <a:r>
              <a:rPr lang="es-ES" sz="3850" dirty="0">
                <a:latin typeface="Bahnschrift Light Condensed" panose="020B0502040204020203" pitchFamily="34" charset="0"/>
                <a:ea typeface="Cambria" panose="02040503050406030204" pitchFamily="18" charset="0"/>
                <a:cs typeface="Arial" panose="020B0604020202020204" pitchFamily="34" charset="0"/>
              </a:rPr>
              <a:t> -Específicas ( granulomatosa)</a:t>
            </a:r>
          </a:p>
          <a:p>
            <a:pPr marL="584200" indent="-571500">
              <a:lnSpc>
                <a:spcPct val="100000"/>
              </a:lnSpc>
              <a:spcBef>
                <a:spcPts val="770"/>
              </a:spcBef>
              <a:buClr>
                <a:schemeClr val="accent2">
                  <a:lumMod val="75000"/>
                </a:schemeClr>
              </a:buClr>
              <a:buSzPct val="85714"/>
              <a:buFont typeface="Arial" panose="020B0604020202020204" pitchFamily="34" charset="0"/>
              <a:buChar char="•"/>
              <a:tabLst>
                <a:tab pos="324485" algn="l"/>
                <a:tab pos="325120" algn="l"/>
              </a:tabLst>
            </a:pPr>
            <a:endParaRPr lang="es-ES" sz="3850" dirty="0">
              <a:latin typeface="Bahnschrift Light Condensed" panose="020B0502040204020203" pitchFamily="34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marL="12065">
              <a:lnSpc>
                <a:spcPct val="100000"/>
              </a:lnSpc>
              <a:buClr>
                <a:schemeClr val="accent2">
                  <a:lumMod val="75000"/>
                </a:schemeClr>
              </a:buClr>
              <a:tabLst>
                <a:tab pos="339090" algn="l"/>
                <a:tab pos="339725" algn="l"/>
              </a:tabLst>
            </a:pPr>
            <a:r>
              <a:rPr sz="2800" spc="-110" dirty="0">
                <a:solidFill>
                  <a:schemeClr val="accent1"/>
                </a:solidFill>
                <a:latin typeface="Verdana"/>
                <a:cs typeface="Verdana"/>
              </a:rPr>
              <a:t>TUMO</a:t>
            </a:r>
            <a:r>
              <a:rPr sz="2800" spc="-114" dirty="0">
                <a:solidFill>
                  <a:schemeClr val="accent1"/>
                </a:solidFill>
                <a:latin typeface="Verdana"/>
                <a:cs typeface="Verdana"/>
              </a:rPr>
              <a:t>R</a:t>
            </a:r>
            <a:r>
              <a:rPr sz="2800" spc="-385" dirty="0">
                <a:solidFill>
                  <a:schemeClr val="accent1"/>
                </a:solidFill>
                <a:latin typeface="Verdana"/>
                <a:cs typeface="Verdana"/>
              </a:rPr>
              <a:t>E</a:t>
            </a:r>
            <a:r>
              <a:rPr sz="2800" spc="-409" dirty="0">
                <a:solidFill>
                  <a:schemeClr val="accent1"/>
                </a:solidFill>
                <a:latin typeface="Verdana"/>
                <a:cs typeface="Verdana"/>
              </a:rPr>
              <a:t>S</a:t>
            </a:r>
            <a:r>
              <a:rPr sz="2800" spc="-210" dirty="0">
                <a:solidFill>
                  <a:schemeClr val="accent1"/>
                </a:solidFill>
                <a:latin typeface="Verdana"/>
                <a:cs typeface="Verdana"/>
              </a:rPr>
              <a:t> </a:t>
            </a:r>
            <a:r>
              <a:rPr sz="2800" spc="-90" dirty="0">
                <a:solidFill>
                  <a:schemeClr val="accent1"/>
                </a:solidFill>
                <a:latin typeface="Verdana"/>
                <a:cs typeface="Verdana"/>
              </a:rPr>
              <a:t>PRIM</a:t>
            </a:r>
            <a:r>
              <a:rPr sz="2800" spc="-110" dirty="0">
                <a:solidFill>
                  <a:schemeClr val="accent1"/>
                </a:solidFill>
                <a:latin typeface="Verdana"/>
                <a:cs typeface="Verdana"/>
              </a:rPr>
              <a:t>A</a:t>
            </a:r>
            <a:r>
              <a:rPr sz="2800" spc="-315" dirty="0">
                <a:solidFill>
                  <a:schemeClr val="accent1"/>
                </a:solidFill>
                <a:latin typeface="Verdana"/>
                <a:cs typeface="Verdana"/>
              </a:rPr>
              <a:t>RIOS:</a:t>
            </a:r>
            <a:r>
              <a:rPr sz="2800" spc="-195" dirty="0">
                <a:solidFill>
                  <a:schemeClr val="accent1"/>
                </a:solidFill>
                <a:latin typeface="Verdana"/>
                <a:cs typeface="Verdana"/>
              </a:rPr>
              <a:t> </a:t>
            </a:r>
            <a:endParaRPr lang="es-ES" sz="2800" spc="-100" dirty="0">
              <a:solidFill>
                <a:schemeClr val="accent1"/>
              </a:solidFill>
              <a:latin typeface="Verdana"/>
              <a:cs typeface="Verdana"/>
            </a:endParaRPr>
          </a:p>
          <a:p>
            <a:pPr marL="469265" indent="-457200">
              <a:lnSpc>
                <a:spcPct val="100000"/>
              </a:lnSpc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  <a:tabLst>
                <a:tab pos="339090" algn="l"/>
                <a:tab pos="339725" algn="l"/>
              </a:tabLst>
            </a:pPr>
            <a:r>
              <a:rPr lang="es-ES" sz="2800" dirty="0">
                <a:latin typeface="Verdana"/>
                <a:cs typeface="Verdana"/>
              </a:rPr>
              <a:t>Linfomas</a:t>
            </a:r>
          </a:p>
          <a:p>
            <a:pPr marL="469265" indent="-457200">
              <a:lnSpc>
                <a:spcPct val="100000"/>
              </a:lnSpc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  <a:tabLst>
                <a:tab pos="339090" algn="l"/>
                <a:tab pos="339725" algn="l"/>
              </a:tabLst>
            </a:pPr>
            <a:endParaRPr sz="2800" dirty="0">
              <a:latin typeface="Verdana"/>
              <a:cs typeface="Verdana"/>
            </a:endParaRPr>
          </a:p>
          <a:p>
            <a:pPr marL="12065">
              <a:lnSpc>
                <a:spcPct val="100000"/>
              </a:lnSpc>
              <a:buClr>
                <a:schemeClr val="accent2">
                  <a:lumMod val="75000"/>
                </a:schemeClr>
              </a:buClr>
              <a:tabLst>
                <a:tab pos="339090" algn="l"/>
                <a:tab pos="339725" algn="l"/>
              </a:tabLst>
            </a:pPr>
            <a:r>
              <a:rPr lang="es-ES" sz="2800" spc="-195" dirty="0">
                <a:solidFill>
                  <a:schemeClr val="accent1"/>
                </a:solidFill>
                <a:latin typeface="Verdana"/>
                <a:cs typeface="Verdana"/>
              </a:rPr>
              <a:t>T</a:t>
            </a:r>
            <a:r>
              <a:rPr sz="2800" spc="-195" dirty="0">
                <a:solidFill>
                  <a:schemeClr val="accent1"/>
                </a:solidFill>
                <a:latin typeface="Verdana"/>
                <a:cs typeface="Verdana"/>
              </a:rPr>
              <a:t>UMORES</a:t>
            </a:r>
            <a:r>
              <a:rPr sz="2800" spc="-204" dirty="0">
                <a:solidFill>
                  <a:schemeClr val="accent1"/>
                </a:solidFill>
                <a:latin typeface="Verdana"/>
                <a:cs typeface="Verdana"/>
              </a:rPr>
              <a:t> </a:t>
            </a:r>
            <a:r>
              <a:rPr sz="2800" spc="-190" dirty="0">
                <a:solidFill>
                  <a:schemeClr val="accent1"/>
                </a:solidFill>
                <a:latin typeface="Verdana"/>
                <a:cs typeface="Verdana"/>
              </a:rPr>
              <a:t>SECUNDARIOS: </a:t>
            </a:r>
            <a:endParaRPr lang="es-ES" sz="2800" spc="-295" dirty="0">
              <a:solidFill>
                <a:schemeClr val="accent1"/>
              </a:solidFill>
              <a:latin typeface="Verdana"/>
              <a:cs typeface="Verdana"/>
            </a:endParaRPr>
          </a:p>
          <a:p>
            <a:pPr marL="469265" indent="-457200">
              <a:lnSpc>
                <a:spcPct val="100000"/>
              </a:lnSpc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  <a:tabLst>
                <a:tab pos="339090" algn="l"/>
                <a:tab pos="339725" algn="l"/>
              </a:tabLst>
            </a:pPr>
            <a:r>
              <a:rPr lang="es-419" sz="2800" spc="-295" dirty="0">
                <a:latin typeface="Verdana"/>
                <a:cs typeface="Verdana"/>
              </a:rPr>
              <a:t> Metástasis</a:t>
            </a:r>
            <a:endParaRPr sz="2800" dirty="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5940" y="515879"/>
            <a:ext cx="7279640" cy="62901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000" spc="-100" dirty="0">
                <a:solidFill>
                  <a:srgbClr val="3D3C2C"/>
                </a:solidFill>
                <a:cs typeface="Arial MT"/>
              </a:rPr>
              <a:t>L</a:t>
            </a:r>
            <a:r>
              <a:rPr lang="es-ES" sz="4000" spc="-100" dirty="0">
                <a:solidFill>
                  <a:srgbClr val="3D3C2C"/>
                </a:solidFill>
                <a:cs typeface="Arial MT"/>
              </a:rPr>
              <a:t>INFADENITIS</a:t>
            </a:r>
            <a:r>
              <a:rPr sz="4000" spc="-190" dirty="0">
                <a:solidFill>
                  <a:srgbClr val="3D3C2C"/>
                </a:solidFill>
                <a:cs typeface="Arial MT"/>
              </a:rPr>
              <a:t> </a:t>
            </a:r>
            <a:r>
              <a:rPr sz="4000" dirty="0">
                <a:solidFill>
                  <a:srgbClr val="3D3C2C"/>
                </a:solidFill>
                <a:cs typeface="Arial MT"/>
              </a:rPr>
              <a:t>:</a:t>
            </a:r>
            <a:r>
              <a:rPr sz="4000" spc="-220" dirty="0">
                <a:solidFill>
                  <a:srgbClr val="3D3C2C"/>
                </a:solidFill>
                <a:cs typeface="Arial MT"/>
              </a:rPr>
              <a:t> </a:t>
            </a:r>
            <a:r>
              <a:rPr sz="4000" spc="-100" dirty="0">
                <a:solidFill>
                  <a:srgbClr val="3D3C2C"/>
                </a:solidFill>
                <a:cs typeface="Arial MT"/>
              </a:rPr>
              <a:t>clasificación</a:t>
            </a:r>
            <a:endParaRPr sz="4000" dirty="0">
              <a:cs typeface="Arial M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38200" y="1524000"/>
            <a:ext cx="6977380" cy="4423410"/>
          </a:xfrm>
          <a:prstGeom prst="rect">
            <a:avLst/>
          </a:prstGeom>
        </p:spPr>
        <p:txBody>
          <a:bodyPr vert="horz" wrap="square" lIns="0" tIns="577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55"/>
              </a:spcBef>
            </a:pPr>
            <a:r>
              <a:rPr sz="2800" b="1" dirty="0">
                <a:latin typeface="Arial"/>
                <a:cs typeface="Arial"/>
              </a:rPr>
              <a:t>Según</a:t>
            </a:r>
            <a:r>
              <a:rPr sz="2800" b="1" spc="-40" dirty="0">
                <a:latin typeface="Arial"/>
                <a:cs typeface="Arial"/>
              </a:rPr>
              <a:t> </a:t>
            </a:r>
            <a:r>
              <a:rPr sz="2800" b="1" dirty="0">
                <a:latin typeface="Arial"/>
                <a:cs typeface="Arial"/>
              </a:rPr>
              <a:t>etiología:</a:t>
            </a:r>
            <a:endParaRPr sz="28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84"/>
              </a:spcBef>
            </a:pPr>
            <a:r>
              <a:rPr sz="2200" dirty="0">
                <a:solidFill>
                  <a:srgbClr val="002060"/>
                </a:solidFill>
                <a:latin typeface="Arial MT"/>
                <a:cs typeface="Arial MT"/>
              </a:rPr>
              <a:t>Infecciosas</a:t>
            </a:r>
            <a:r>
              <a:rPr sz="2200" spc="-50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200" dirty="0">
                <a:solidFill>
                  <a:srgbClr val="002060"/>
                </a:solidFill>
                <a:latin typeface="Arial MT"/>
                <a:cs typeface="Arial MT"/>
              </a:rPr>
              <a:t>:</a:t>
            </a:r>
          </a:p>
          <a:p>
            <a:pPr marL="12700" marR="301625">
              <a:lnSpc>
                <a:spcPts val="2380"/>
              </a:lnSpc>
              <a:spcBef>
                <a:spcPts val="560"/>
              </a:spcBef>
            </a:pPr>
            <a:r>
              <a:rPr sz="2200" b="1" dirty="0">
                <a:latin typeface="Arial"/>
                <a:cs typeface="Arial"/>
              </a:rPr>
              <a:t>Bacterianas</a:t>
            </a:r>
            <a:r>
              <a:rPr sz="2200" b="1" spc="-10" dirty="0">
                <a:latin typeface="Arial"/>
                <a:cs typeface="Arial"/>
              </a:rPr>
              <a:t> </a:t>
            </a:r>
            <a:r>
              <a:rPr sz="2200" dirty="0">
                <a:latin typeface="Arial MT"/>
                <a:cs typeface="Arial MT"/>
              </a:rPr>
              <a:t>:piógenas,</a:t>
            </a:r>
            <a:r>
              <a:rPr sz="2200" spc="-1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sífilis</a:t>
            </a:r>
            <a:r>
              <a:rPr sz="2200" spc="-2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,</a:t>
            </a:r>
            <a:r>
              <a:rPr sz="2200" spc="-1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salmonelas,</a:t>
            </a:r>
            <a:r>
              <a:rPr sz="2200" spc="-1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brucellas, </a:t>
            </a:r>
            <a:r>
              <a:rPr sz="2200" spc="-59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arañazo</a:t>
            </a:r>
            <a:r>
              <a:rPr sz="2200" spc="-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de</a:t>
            </a:r>
            <a:r>
              <a:rPr sz="2200" spc="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gato,</a:t>
            </a:r>
            <a:r>
              <a:rPr sz="2200" spc="-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yersinía y</a:t>
            </a:r>
            <a:r>
              <a:rPr sz="2200" spc="-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otras.</a:t>
            </a:r>
          </a:p>
          <a:p>
            <a:pPr marL="12700" marR="233045">
              <a:lnSpc>
                <a:spcPts val="2900"/>
              </a:lnSpc>
              <a:spcBef>
                <a:spcPts val="100"/>
              </a:spcBef>
            </a:pPr>
            <a:r>
              <a:rPr sz="2200" b="1" spc="-5" dirty="0">
                <a:latin typeface="Arial"/>
                <a:cs typeface="Arial"/>
              </a:rPr>
              <a:t>Virales</a:t>
            </a:r>
            <a:r>
              <a:rPr sz="2200" b="1" spc="-20" dirty="0">
                <a:latin typeface="Arial"/>
                <a:cs typeface="Arial"/>
              </a:rPr>
              <a:t> </a:t>
            </a:r>
            <a:r>
              <a:rPr sz="2200" dirty="0">
                <a:latin typeface="Arial MT"/>
                <a:cs typeface="Arial MT"/>
              </a:rPr>
              <a:t>:</a:t>
            </a:r>
            <a:r>
              <a:rPr sz="2200" spc="-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citomegalovirus,</a:t>
            </a:r>
            <a:r>
              <a:rPr sz="2200" spc="-2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mononucleosis,</a:t>
            </a:r>
            <a:r>
              <a:rPr sz="2200" spc="-2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VIH</a:t>
            </a:r>
            <a:r>
              <a:rPr sz="2200" spc="-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y</a:t>
            </a:r>
            <a:r>
              <a:rPr sz="2200" spc="-2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otros. </a:t>
            </a:r>
            <a:r>
              <a:rPr sz="2200" spc="-595" dirty="0">
                <a:latin typeface="Arial MT"/>
                <a:cs typeface="Arial MT"/>
              </a:rPr>
              <a:t> </a:t>
            </a:r>
            <a:r>
              <a:rPr sz="2200" b="1" dirty="0">
                <a:latin typeface="Arial"/>
                <a:cs typeface="Arial"/>
              </a:rPr>
              <a:t>Micóticas </a:t>
            </a:r>
            <a:r>
              <a:rPr sz="2200" dirty="0">
                <a:latin typeface="Arial MT"/>
                <a:cs typeface="Arial MT"/>
              </a:rPr>
              <a:t>: histoplasmosis, criptococosis, </a:t>
            </a:r>
            <a:r>
              <a:rPr sz="2200" spc="-5" dirty="0">
                <a:latin typeface="Arial MT"/>
                <a:cs typeface="Arial MT"/>
              </a:rPr>
              <a:t>etc </a:t>
            </a:r>
            <a:r>
              <a:rPr sz="2200" dirty="0">
                <a:latin typeface="Arial MT"/>
                <a:cs typeface="Arial MT"/>
              </a:rPr>
              <a:t> </a:t>
            </a:r>
            <a:r>
              <a:rPr sz="2200" b="1" dirty="0">
                <a:latin typeface="Arial"/>
                <a:cs typeface="Arial"/>
              </a:rPr>
              <a:t>Micobacterias</a:t>
            </a:r>
            <a:r>
              <a:rPr sz="2200" b="1" spc="10" dirty="0">
                <a:latin typeface="Arial"/>
                <a:cs typeface="Arial"/>
              </a:rPr>
              <a:t> </a:t>
            </a:r>
            <a:r>
              <a:rPr sz="2200" dirty="0">
                <a:latin typeface="Arial MT"/>
                <a:cs typeface="Arial MT"/>
              </a:rPr>
              <a:t>:tuberculosis, lepra.</a:t>
            </a:r>
          </a:p>
          <a:p>
            <a:pPr marL="12700" marR="1034415">
              <a:lnSpc>
                <a:spcPts val="2900"/>
              </a:lnSpc>
              <a:spcBef>
                <a:spcPts val="15"/>
              </a:spcBef>
            </a:pPr>
            <a:r>
              <a:rPr sz="2200" dirty="0">
                <a:latin typeface="Arial MT"/>
                <a:cs typeface="Arial MT"/>
              </a:rPr>
              <a:t>Parasitarias</a:t>
            </a:r>
            <a:r>
              <a:rPr sz="2200" spc="-1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:</a:t>
            </a:r>
            <a:r>
              <a:rPr sz="2200" spc="-1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toxoplasmosis,</a:t>
            </a:r>
            <a:r>
              <a:rPr sz="2200" spc="-1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leishmaniasis,</a:t>
            </a:r>
            <a:r>
              <a:rPr sz="2200" spc="-3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etc. </a:t>
            </a:r>
            <a:r>
              <a:rPr sz="2200" spc="-600" dirty="0">
                <a:latin typeface="Arial MT"/>
                <a:cs typeface="Arial MT"/>
              </a:rPr>
              <a:t> </a:t>
            </a:r>
            <a:r>
              <a:rPr sz="2200" dirty="0">
                <a:solidFill>
                  <a:srgbClr val="002060"/>
                </a:solidFill>
                <a:latin typeface="Arial MT"/>
                <a:cs typeface="Arial MT"/>
              </a:rPr>
              <a:t>No</a:t>
            </a:r>
            <a:r>
              <a:rPr sz="2200" spc="-5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z="2200" dirty="0">
                <a:solidFill>
                  <a:srgbClr val="002060"/>
                </a:solidFill>
                <a:latin typeface="Arial MT"/>
                <a:cs typeface="Arial MT"/>
              </a:rPr>
              <a:t>infecciosas :</a:t>
            </a:r>
          </a:p>
          <a:p>
            <a:pPr marL="12700" marR="5080">
              <a:lnSpc>
                <a:spcPts val="2380"/>
              </a:lnSpc>
              <a:spcBef>
                <a:spcPts val="425"/>
              </a:spcBef>
              <a:tabLst>
                <a:tab pos="6031230" algn="l"/>
              </a:tabLst>
            </a:pPr>
            <a:r>
              <a:rPr sz="2200" b="1" dirty="0">
                <a:latin typeface="Arial"/>
                <a:cs typeface="Arial"/>
              </a:rPr>
              <a:t>Colageno</a:t>
            </a:r>
            <a:r>
              <a:rPr sz="2200" b="1" spc="-10" dirty="0">
                <a:latin typeface="Arial"/>
                <a:cs typeface="Arial"/>
              </a:rPr>
              <a:t>p</a:t>
            </a:r>
            <a:r>
              <a:rPr sz="2200" b="1" dirty="0">
                <a:latin typeface="Arial"/>
                <a:cs typeface="Arial"/>
              </a:rPr>
              <a:t>atí</a:t>
            </a:r>
            <a:r>
              <a:rPr sz="2200" b="1" spc="5" dirty="0">
                <a:latin typeface="Arial"/>
                <a:cs typeface="Arial"/>
              </a:rPr>
              <a:t>a</a:t>
            </a:r>
            <a:r>
              <a:rPr sz="2200" b="1" dirty="0">
                <a:latin typeface="Arial"/>
                <a:cs typeface="Arial"/>
              </a:rPr>
              <a:t>s</a:t>
            </a:r>
            <a:r>
              <a:rPr sz="2200" b="1" spc="35" dirty="0">
                <a:latin typeface="Arial"/>
                <a:cs typeface="Arial"/>
              </a:rPr>
              <a:t> </a:t>
            </a:r>
            <a:r>
              <a:rPr sz="2200" dirty="0">
                <a:latin typeface="Arial MT"/>
                <a:cs typeface="Arial MT"/>
              </a:rPr>
              <a:t>: Lupus eritematoso </a:t>
            </a:r>
            <a:r>
              <a:rPr sz="2200" spc="5" dirty="0">
                <a:latin typeface="Arial MT"/>
                <a:cs typeface="Arial MT"/>
              </a:rPr>
              <a:t>s</a:t>
            </a:r>
            <a:r>
              <a:rPr sz="2200" dirty="0">
                <a:latin typeface="Arial MT"/>
                <a:cs typeface="Arial MT"/>
              </a:rPr>
              <a:t>istémico	,</a:t>
            </a:r>
            <a:r>
              <a:rPr sz="2200" spc="-12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Artritis  reumatoide</a:t>
            </a:r>
          </a:p>
          <a:p>
            <a:pPr marL="12700">
              <a:lnSpc>
                <a:spcPct val="100000"/>
              </a:lnSpc>
              <a:spcBef>
                <a:spcPts val="225"/>
              </a:spcBef>
            </a:pPr>
            <a:r>
              <a:rPr sz="2200" b="1" dirty="0">
                <a:latin typeface="Arial"/>
                <a:cs typeface="Arial"/>
              </a:rPr>
              <a:t>Drogas</a:t>
            </a:r>
            <a:r>
              <a:rPr sz="2200" b="1" spc="-20" dirty="0">
                <a:latin typeface="Arial"/>
                <a:cs typeface="Arial"/>
              </a:rPr>
              <a:t> </a:t>
            </a:r>
            <a:r>
              <a:rPr sz="2200" dirty="0">
                <a:latin typeface="Arial MT"/>
                <a:cs typeface="Arial MT"/>
              </a:rPr>
              <a:t>:</a:t>
            </a:r>
            <a:r>
              <a:rPr sz="2200" spc="-2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difenilhidantoína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22300" y="404750"/>
            <a:ext cx="8632724" cy="6064490"/>
            <a:chOff x="322300" y="404750"/>
            <a:chExt cx="8632724" cy="606449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127749" y="3480566"/>
              <a:ext cx="2723440" cy="256489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081776" y="404750"/>
              <a:ext cx="2873248" cy="2211196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171892" y="3096132"/>
              <a:ext cx="624205" cy="2197100"/>
            </a:xfrm>
            <a:custGeom>
              <a:avLst/>
              <a:gdLst/>
              <a:ahLst/>
              <a:cxnLst/>
              <a:rect l="l" t="t" r="r" b="b"/>
              <a:pathLst>
                <a:path w="624205" h="2197100">
                  <a:moveTo>
                    <a:pt x="0" y="1137158"/>
                  </a:moveTo>
                  <a:lnTo>
                    <a:pt x="312102" y="1137158"/>
                  </a:lnTo>
                  <a:lnTo>
                    <a:pt x="312102" y="2196591"/>
                  </a:lnTo>
                  <a:lnTo>
                    <a:pt x="624141" y="2196591"/>
                  </a:lnTo>
                </a:path>
                <a:path w="624205" h="2197100">
                  <a:moveTo>
                    <a:pt x="0" y="1137158"/>
                  </a:moveTo>
                  <a:lnTo>
                    <a:pt x="312102" y="1137158"/>
                  </a:lnTo>
                  <a:lnTo>
                    <a:pt x="312102" y="975740"/>
                  </a:lnTo>
                  <a:lnTo>
                    <a:pt x="624141" y="975740"/>
                  </a:lnTo>
                </a:path>
                <a:path w="624205" h="2197100">
                  <a:moveTo>
                    <a:pt x="0" y="1137158"/>
                  </a:moveTo>
                  <a:lnTo>
                    <a:pt x="312102" y="1137158"/>
                  </a:lnTo>
                  <a:lnTo>
                    <a:pt x="312102" y="0"/>
                  </a:lnTo>
                  <a:lnTo>
                    <a:pt x="624141" y="0"/>
                  </a:lnTo>
                </a:path>
              </a:pathLst>
            </a:custGeom>
            <a:ln w="10795">
              <a:solidFill>
                <a:srgbClr val="5851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22300" y="1997570"/>
              <a:ext cx="849630" cy="4471670"/>
            </a:xfrm>
            <a:custGeom>
              <a:avLst/>
              <a:gdLst/>
              <a:ahLst/>
              <a:cxnLst/>
              <a:rect l="l" t="t" r="r" b="b"/>
              <a:pathLst>
                <a:path w="849630" h="4471670">
                  <a:moveTo>
                    <a:pt x="849591" y="0"/>
                  </a:moveTo>
                  <a:lnTo>
                    <a:pt x="0" y="0"/>
                  </a:lnTo>
                  <a:lnTo>
                    <a:pt x="0" y="4471543"/>
                  </a:lnTo>
                  <a:lnTo>
                    <a:pt x="849591" y="4471543"/>
                  </a:lnTo>
                  <a:lnTo>
                    <a:pt x="849591" y="0"/>
                  </a:lnTo>
                  <a:close/>
                </a:path>
              </a:pathLst>
            </a:custGeom>
            <a:solidFill>
              <a:srgbClr val="FF67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22300" y="1997570"/>
              <a:ext cx="849630" cy="4471670"/>
            </a:xfrm>
            <a:custGeom>
              <a:avLst/>
              <a:gdLst/>
              <a:ahLst/>
              <a:cxnLst/>
              <a:rect l="l" t="t" r="r" b="b"/>
              <a:pathLst>
                <a:path w="849630" h="4471670">
                  <a:moveTo>
                    <a:pt x="0" y="4471543"/>
                  </a:moveTo>
                  <a:lnTo>
                    <a:pt x="849591" y="4471543"/>
                  </a:lnTo>
                  <a:lnTo>
                    <a:pt x="849591" y="0"/>
                  </a:lnTo>
                  <a:lnTo>
                    <a:pt x="0" y="0"/>
                  </a:lnTo>
                  <a:lnTo>
                    <a:pt x="0" y="4471543"/>
                  </a:lnTo>
                  <a:close/>
                </a:path>
              </a:pathLst>
            </a:custGeom>
            <a:ln w="10795">
              <a:solidFill>
                <a:srgbClr val="665E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533400" y="332933"/>
            <a:ext cx="4699635" cy="18723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" sz="3600" spc="-100" dirty="0">
                <a:cs typeface="Arial MT"/>
              </a:rPr>
              <a:t>LINFADENITIS</a:t>
            </a:r>
            <a:r>
              <a:rPr sz="3600" spc="-100" dirty="0">
                <a:cs typeface="Arial MT"/>
              </a:rPr>
              <a:t>:</a:t>
            </a:r>
            <a:endParaRPr sz="3600" dirty="0"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sz="2800" spc="-105" dirty="0" err="1">
                <a:solidFill>
                  <a:srgbClr val="3D3C2C"/>
                </a:solidFill>
                <a:latin typeface="Arial"/>
                <a:cs typeface="Arial"/>
              </a:rPr>
              <a:t>Segú</a:t>
            </a:r>
            <a:r>
              <a:rPr sz="2800" dirty="0" err="1">
                <a:solidFill>
                  <a:srgbClr val="3D3C2C"/>
                </a:solidFill>
                <a:latin typeface="Arial"/>
                <a:cs typeface="Arial"/>
              </a:rPr>
              <a:t>n</a:t>
            </a:r>
            <a:r>
              <a:rPr sz="2800" spc="-195" dirty="0">
                <a:solidFill>
                  <a:srgbClr val="3D3C2C"/>
                </a:solidFill>
                <a:latin typeface="Arial"/>
                <a:cs typeface="Arial"/>
              </a:rPr>
              <a:t> </a:t>
            </a:r>
            <a:br>
              <a:rPr lang="es-ES" sz="2800" spc="-105" dirty="0">
                <a:solidFill>
                  <a:srgbClr val="3D3C2C"/>
                </a:solidFill>
                <a:latin typeface="Arial"/>
                <a:cs typeface="Arial"/>
              </a:rPr>
            </a:br>
            <a:r>
              <a:rPr sz="2800" spc="-105" dirty="0" err="1">
                <a:solidFill>
                  <a:srgbClr val="3D3C2C"/>
                </a:solidFill>
                <a:latin typeface="Arial"/>
                <a:cs typeface="Arial"/>
              </a:rPr>
              <a:t>pa</a:t>
            </a:r>
            <a:r>
              <a:rPr sz="2800" spc="-100" dirty="0" err="1">
                <a:solidFill>
                  <a:srgbClr val="3D3C2C"/>
                </a:solidFill>
                <a:latin typeface="Arial"/>
                <a:cs typeface="Arial"/>
              </a:rPr>
              <a:t>t</a:t>
            </a:r>
            <a:r>
              <a:rPr sz="2800" spc="-105" dirty="0" err="1">
                <a:solidFill>
                  <a:srgbClr val="3D3C2C"/>
                </a:solidFill>
                <a:latin typeface="Arial"/>
                <a:cs typeface="Arial"/>
              </a:rPr>
              <a:t>ró</a:t>
            </a:r>
            <a:r>
              <a:rPr sz="2800" dirty="0" err="1">
                <a:solidFill>
                  <a:srgbClr val="3D3C2C"/>
                </a:solidFill>
                <a:latin typeface="Arial"/>
                <a:cs typeface="Arial"/>
              </a:rPr>
              <a:t>n</a:t>
            </a:r>
            <a:r>
              <a:rPr sz="2800" spc="-190" dirty="0">
                <a:solidFill>
                  <a:srgbClr val="3D3C2C"/>
                </a:solidFill>
                <a:latin typeface="Arial"/>
                <a:cs typeface="Arial"/>
              </a:rPr>
              <a:t> </a:t>
            </a:r>
            <a:r>
              <a:rPr sz="2800" spc="-105" dirty="0" err="1">
                <a:solidFill>
                  <a:srgbClr val="3D3C2C"/>
                </a:solidFill>
                <a:latin typeface="Arial"/>
                <a:cs typeface="Arial"/>
              </a:rPr>
              <a:t>mor</a:t>
            </a:r>
            <a:r>
              <a:rPr sz="2800" spc="-100" dirty="0" err="1">
                <a:solidFill>
                  <a:srgbClr val="3D3C2C"/>
                </a:solidFill>
                <a:latin typeface="Arial"/>
                <a:cs typeface="Arial"/>
              </a:rPr>
              <a:t>f</a:t>
            </a:r>
            <a:r>
              <a:rPr sz="2800" spc="-105" dirty="0" err="1">
                <a:solidFill>
                  <a:srgbClr val="3D3C2C"/>
                </a:solidFill>
                <a:latin typeface="Arial"/>
                <a:cs typeface="Arial"/>
              </a:rPr>
              <a:t>ológic</a:t>
            </a:r>
            <a:r>
              <a:rPr sz="2800" dirty="0" err="1">
                <a:solidFill>
                  <a:srgbClr val="3D3C2C"/>
                </a:solidFill>
                <a:latin typeface="Arial"/>
                <a:cs typeface="Arial"/>
              </a:rPr>
              <a:t>o</a:t>
            </a:r>
            <a:r>
              <a:rPr lang="es-ES" sz="2800" dirty="0">
                <a:solidFill>
                  <a:srgbClr val="3D3C2C"/>
                </a:solidFill>
                <a:latin typeface="Arial"/>
                <a:cs typeface="Arial"/>
              </a:rPr>
              <a:t>:</a:t>
            </a:r>
            <a:br>
              <a:rPr lang="es-ES" sz="2800" b="1" dirty="0">
                <a:solidFill>
                  <a:srgbClr val="3D3C2C"/>
                </a:solidFill>
                <a:latin typeface="Arial"/>
                <a:cs typeface="Arial"/>
              </a:rPr>
            </a:br>
            <a:r>
              <a:rPr sz="2800" b="1" spc="-180" dirty="0">
                <a:solidFill>
                  <a:srgbClr val="3D3C2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3D3C2C"/>
                </a:solidFill>
                <a:latin typeface="Arial MT"/>
                <a:cs typeface="Arial MT"/>
              </a:rPr>
              <a:t>:</a:t>
            </a:r>
            <a:endParaRPr sz="2400" dirty="0">
              <a:latin typeface="Arial MT"/>
              <a:cs typeface="Arial M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92811" y="2111723"/>
            <a:ext cx="848994" cy="424497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6509"/>
              </a:lnSpc>
            </a:pPr>
            <a:r>
              <a:rPr sz="5800" dirty="0">
                <a:latin typeface="Arial MT"/>
                <a:cs typeface="Arial MT"/>
              </a:rPr>
              <a:t>inespec</a:t>
            </a:r>
            <a:r>
              <a:rPr sz="5800" spc="10" dirty="0">
                <a:latin typeface="Arial MT"/>
                <a:cs typeface="Arial MT"/>
              </a:rPr>
              <a:t>i</a:t>
            </a:r>
            <a:r>
              <a:rPr sz="5800" dirty="0">
                <a:latin typeface="Arial MT"/>
                <a:cs typeface="Arial MT"/>
              </a:rPr>
              <a:t>ficas</a:t>
            </a:r>
            <a:endParaRPr sz="5800">
              <a:latin typeface="Arial MT"/>
              <a:cs typeface="Arial MT"/>
            </a:endParaRPr>
          </a:p>
        </p:txBody>
      </p:sp>
      <p:pic>
        <p:nvPicPr>
          <p:cNvPr id="10" name="object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686305" y="2615945"/>
            <a:ext cx="4393692" cy="986027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2174494" y="2925064"/>
            <a:ext cx="34175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Hiperplasia</a:t>
            </a:r>
            <a:r>
              <a:rPr sz="1800" b="1" spc="5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folicular</a:t>
            </a:r>
            <a:r>
              <a:rPr sz="1800" b="1" spc="1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:</a:t>
            </a:r>
            <a:r>
              <a:rPr sz="1800" b="1" spc="10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bacterias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1686305" y="3621785"/>
            <a:ext cx="4166235" cy="2402205"/>
            <a:chOff x="1686305" y="3621785"/>
            <a:chExt cx="4166235" cy="2402205"/>
          </a:xfrm>
        </p:grpSpPr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686305" y="3621785"/>
              <a:ext cx="3870960" cy="92583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686305" y="4604003"/>
              <a:ext cx="4165854" cy="1419606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1961895" y="3900932"/>
            <a:ext cx="3566160" cy="1612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Hiperplasia</a:t>
            </a:r>
            <a:r>
              <a:rPr sz="1800" b="1" spc="10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paracortical:</a:t>
            </a:r>
            <a:r>
              <a:rPr sz="1800" b="1" spc="15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virus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100">
              <a:latin typeface="Arial"/>
              <a:cs typeface="Arial"/>
            </a:endParaRPr>
          </a:p>
          <a:p>
            <a:pPr marL="60325" marR="5080" algn="ctr">
              <a:lnSpc>
                <a:spcPts val="1860"/>
              </a:lnSpc>
              <a:spcBef>
                <a:spcPts val="5"/>
              </a:spcBef>
            </a:pPr>
            <a:r>
              <a:rPr sz="1800" b="1" spc="-5" dirty="0">
                <a:latin typeface="Arial"/>
                <a:cs typeface="Arial"/>
              </a:rPr>
              <a:t>Histiocitosis</a:t>
            </a:r>
            <a:r>
              <a:rPr sz="1800" b="1" spc="5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sinusal</a:t>
            </a:r>
            <a:r>
              <a:rPr sz="1800" b="1" spc="1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:</a:t>
            </a:r>
            <a:r>
              <a:rPr sz="1800" b="1" spc="10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partículas </a:t>
            </a:r>
            <a:r>
              <a:rPr sz="1800" b="1" spc="-484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inertes/no inmunogénicas</a:t>
            </a:r>
            <a:endParaRPr sz="1800">
              <a:latin typeface="Arial"/>
              <a:cs typeface="Arial"/>
            </a:endParaRPr>
          </a:p>
          <a:p>
            <a:pPr marL="46990" algn="ctr">
              <a:lnSpc>
                <a:spcPts val="1855"/>
              </a:lnSpc>
            </a:pPr>
            <a:r>
              <a:rPr sz="1800" b="1" spc="-5" dirty="0">
                <a:latin typeface="Arial"/>
                <a:cs typeface="Arial"/>
              </a:rPr>
              <a:t>.ej:pigmentos</a:t>
            </a:r>
            <a:endParaRPr sz="1800">
              <a:latin typeface="Arial"/>
              <a:cs typeface="Arial"/>
            </a:endParaRPr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68F1AE4F-FAE2-492D-867A-1C74DF8E760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69232" y="404749"/>
            <a:ext cx="2133898" cy="2191383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829932" y="1262405"/>
            <a:ext cx="2532380" cy="4813300"/>
            <a:chOff x="829932" y="1262405"/>
            <a:chExt cx="2532380" cy="4813300"/>
          </a:xfrm>
        </p:grpSpPr>
        <p:sp>
          <p:nvSpPr>
            <p:cNvPr id="3" name="object 3"/>
            <p:cNvSpPr/>
            <p:nvPr/>
          </p:nvSpPr>
          <p:spPr>
            <a:xfrm>
              <a:off x="1748408" y="2289555"/>
              <a:ext cx="1608455" cy="2548255"/>
            </a:xfrm>
            <a:custGeom>
              <a:avLst/>
              <a:gdLst/>
              <a:ahLst/>
              <a:cxnLst/>
              <a:rect l="l" t="t" r="r" b="b"/>
              <a:pathLst>
                <a:path w="1608454" h="2548254">
                  <a:moveTo>
                    <a:pt x="0" y="1379474"/>
                  </a:moveTo>
                  <a:lnTo>
                    <a:pt x="786003" y="1379474"/>
                  </a:lnTo>
                  <a:lnTo>
                    <a:pt x="786003" y="2548128"/>
                  </a:lnTo>
                  <a:lnTo>
                    <a:pt x="1572006" y="2548128"/>
                  </a:lnTo>
                </a:path>
                <a:path w="1608454" h="2548254">
                  <a:moveTo>
                    <a:pt x="0" y="1379474"/>
                  </a:moveTo>
                  <a:lnTo>
                    <a:pt x="804037" y="1379474"/>
                  </a:lnTo>
                  <a:lnTo>
                    <a:pt x="804037" y="1242441"/>
                  </a:lnTo>
                  <a:lnTo>
                    <a:pt x="1608074" y="1242441"/>
                  </a:lnTo>
                </a:path>
                <a:path w="1608454" h="2548254">
                  <a:moveTo>
                    <a:pt x="0" y="1379474"/>
                  </a:moveTo>
                  <a:lnTo>
                    <a:pt x="783336" y="1379474"/>
                  </a:lnTo>
                  <a:lnTo>
                    <a:pt x="783336" y="0"/>
                  </a:lnTo>
                  <a:lnTo>
                    <a:pt x="1566799" y="0"/>
                  </a:lnTo>
                </a:path>
              </a:pathLst>
            </a:custGeom>
            <a:ln w="10795">
              <a:solidFill>
                <a:srgbClr val="759D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836282" y="1268755"/>
              <a:ext cx="912494" cy="4800600"/>
            </a:xfrm>
            <a:custGeom>
              <a:avLst/>
              <a:gdLst/>
              <a:ahLst/>
              <a:cxnLst/>
              <a:rect l="l" t="t" r="r" b="b"/>
              <a:pathLst>
                <a:path w="912494" h="4800600">
                  <a:moveTo>
                    <a:pt x="912113" y="0"/>
                  </a:moveTo>
                  <a:lnTo>
                    <a:pt x="0" y="0"/>
                  </a:lnTo>
                  <a:lnTo>
                    <a:pt x="0" y="4800600"/>
                  </a:lnTo>
                  <a:lnTo>
                    <a:pt x="912113" y="4800600"/>
                  </a:lnTo>
                  <a:lnTo>
                    <a:pt x="912113" y="0"/>
                  </a:lnTo>
                  <a:close/>
                </a:path>
              </a:pathLst>
            </a:custGeom>
            <a:solidFill>
              <a:srgbClr val="FF67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836282" y="1268755"/>
              <a:ext cx="912494" cy="4800600"/>
            </a:xfrm>
            <a:custGeom>
              <a:avLst/>
              <a:gdLst/>
              <a:ahLst/>
              <a:cxnLst/>
              <a:rect l="l" t="t" r="r" b="b"/>
              <a:pathLst>
                <a:path w="912494" h="4800600">
                  <a:moveTo>
                    <a:pt x="0" y="4800600"/>
                  </a:moveTo>
                  <a:lnTo>
                    <a:pt x="912113" y="4800600"/>
                  </a:lnTo>
                  <a:lnTo>
                    <a:pt x="912113" y="0"/>
                  </a:lnTo>
                  <a:lnTo>
                    <a:pt x="0" y="0"/>
                  </a:lnTo>
                  <a:lnTo>
                    <a:pt x="0" y="480060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913725" y="2132380"/>
            <a:ext cx="706755" cy="307467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5405"/>
              </a:lnSpc>
            </a:pPr>
            <a:r>
              <a:rPr sz="4800" spc="-5" dirty="0">
                <a:latin typeface="Arial MT"/>
                <a:cs typeface="Arial MT"/>
              </a:rPr>
              <a:t>específicas</a:t>
            </a:r>
            <a:endParaRPr sz="4800">
              <a:latin typeface="Arial MT"/>
              <a:cs typeface="Arial MT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05733" y="1736598"/>
            <a:ext cx="3574542" cy="1131569"/>
          </a:xfrm>
          <a:prstGeom prst="rect">
            <a:avLst/>
          </a:prstGeom>
        </p:spPr>
      </p:pic>
      <p:sp>
        <p:nvSpPr>
          <p:cNvPr id="8" name="object 8"/>
          <p:cNvSpPr txBox="1">
            <a:spLocks noGrp="1"/>
          </p:cNvSpPr>
          <p:nvPr>
            <p:ph type="title" idx="4294967295"/>
          </p:nvPr>
        </p:nvSpPr>
        <p:spPr>
          <a:xfrm>
            <a:off x="3246881" y="453225"/>
            <a:ext cx="3533395" cy="2001829"/>
          </a:xfrm>
          <a:prstGeom prst="rect">
            <a:avLst/>
          </a:prstGeom>
        </p:spPr>
        <p:txBody>
          <a:bodyPr vert="horz" wrap="square" lIns="0" tIns="52069" rIns="0" bIns="0" rtlCol="0">
            <a:spAutoFit/>
          </a:bodyPr>
          <a:lstStyle/>
          <a:p>
            <a:pPr marL="456565" marR="5080" indent="-444500">
              <a:lnSpc>
                <a:spcPts val="1860"/>
              </a:lnSpc>
              <a:spcBef>
                <a:spcPts val="409"/>
              </a:spcBef>
            </a:pPr>
            <a:r>
              <a:rPr lang="es-419" sz="3200" dirty="0">
                <a:latin typeface="Arial"/>
                <a:cs typeface="Arial"/>
              </a:rPr>
              <a:t>LINFADENITIS:</a:t>
            </a:r>
            <a:br>
              <a:rPr lang="es-419" sz="1800" b="1" dirty="0">
                <a:latin typeface="Arial"/>
                <a:cs typeface="Arial"/>
              </a:rPr>
            </a:br>
            <a:br>
              <a:rPr lang="es-419" sz="1800" b="1" dirty="0">
                <a:latin typeface="Arial"/>
                <a:cs typeface="Arial"/>
              </a:rPr>
            </a:br>
            <a:br>
              <a:rPr lang="es-419" sz="1800" b="1" dirty="0">
                <a:latin typeface="Arial"/>
                <a:cs typeface="Arial"/>
              </a:rPr>
            </a:br>
            <a:br>
              <a:rPr lang="es-419" sz="1800" b="1" dirty="0">
                <a:latin typeface="Arial"/>
                <a:cs typeface="Arial"/>
              </a:rPr>
            </a:br>
            <a:br>
              <a:rPr lang="es-419" sz="1800" b="1" dirty="0">
                <a:latin typeface="Arial"/>
                <a:cs typeface="Arial"/>
              </a:rPr>
            </a:br>
            <a:br>
              <a:rPr lang="es-419" sz="1800" b="1" dirty="0">
                <a:latin typeface="Arial"/>
                <a:cs typeface="Arial"/>
              </a:rPr>
            </a:br>
            <a:r>
              <a:rPr sz="1800" b="1" dirty="0" err="1">
                <a:latin typeface="Arial"/>
                <a:cs typeface="Arial"/>
              </a:rPr>
              <a:t>Necrotizantes</a:t>
            </a:r>
            <a:r>
              <a:rPr sz="1800" b="1" dirty="0">
                <a:latin typeface="Arial"/>
                <a:cs typeface="Arial"/>
              </a:rPr>
              <a:t>:</a:t>
            </a:r>
            <a:r>
              <a:rPr sz="1800" b="1" spc="-20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TBC</a:t>
            </a:r>
            <a:r>
              <a:rPr sz="1800" b="1" spc="-3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,</a:t>
            </a:r>
            <a:r>
              <a:rPr sz="1800" b="1" spc="-20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sifilis, </a:t>
            </a:r>
            <a:r>
              <a:rPr sz="1800" b="1" spc="-484" dirty="0">
                <a:latin typeface="Arial"/>
                <a:cs typeface="Arial"/>
              </a:rPr>
              <a:t> </a:t>
            </a:r>
            <a:r>
              <a:rPr lang="es-AR" sz="1800" b="1" spc="-5" dirty="0">
                <a:latin typeface="Arial"/>
                <a:cs typeface="Arial"/>
              </a:rPr>
              <a:t>lepra tuberculoide</a:t>
            </a:r>
            <a:endParaRPr sz="1800" dirty="0">
              <a:latin typeface="Arial"/>
              <a:cs typeface="Arial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3210305" y="2860548"/>
            <a:ext cx="3683635" cy="2510790"/>
            <a:chOff x="3210305" y="2860548"/>
            <a:chExt cx="3683635" cy="2510790"/>
          </a:xfrm>
        </p:grpSpPr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246881" y="2860548"/>
              <a:ext cx="3646932" cy="136855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210305" y="4329684"/>
              <a:ext cx="3271266" cy="1041653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3417941" y="3124200"/>
            <a:ext cx="3113669" cy="1986121"/>
          </a:xfrm>
          <a:prstGeom prst="rect">
            <a:avLst/>
          </a:prstGeom>
        </p:spPr>
        <p:txBody>
          <a:bodyPr vert="horz" wrap="square" lIns="0" tIns="50165" rIns="0" bIns="0" rtlCol="0">
            <a:spAutoFit/>
          </a:bodyPr>
          <a:lstStyle/>
          <a:p>
            <a:pPr marL="12700" marR="5080" algn="ctr">
              <a:lnSpc>
                <a:spcPct val="86200"/>
              </a:lnSpc>
              <a:spcBef>
                <a:spcPts val="395"/>
              </a:spcBef>
            </a:pPr>
            <a:r>
              <a:rPr lang="es-ES" b="1" spc="-5" dirty="0">
                <a:latin typeface="Arial"/>
                <a:cs typeface="Arial"/>
              </a:rPr>
              <a:t>N</a:t>
            </a:r>
            <a:r>
              <a:rPr sz="1800" b="1" spc="-5" dirty="0" err="1">
                <a:latin typeface="Arial"/>
                <a:cs typeface="Arial"/>
              </a:rPr>
              <a:t>ecrotizantes</a:t>
            </a:r>
            <a:r>
              <a:rPr lang="es-ES" b="1" spc="-5" dirty="0">
                <a:latin typeface="Arial"/>
                <a:cs typeface="Arial"/>
              </a:rPr>
              <a:t> supurativas:</a:t>
            </a:r>
            <a:r>
              <a:rPr sz="1800" b="1" spc="20" dirty="0">
                <a:latin typeface="Arial"/>
                <a:cs typeface="Arial"/>
              </a:rPr>
              <a:t> </a:t>
            </a:r>
            <a:r>
              <a:rPr sz="1800" b="1" spc="-484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arañazo de </a:t>
            </a:r>
            <a:r>
              <a:rPr sz="1800" b="1" dirty="0">
                <a:latin typeface="Arial"/>
                <a:cs typeface="Arial"/>
              </a:rPr>
              <a:t>gato, </a:t>
            </a:r>
            <a:r>
              <a:rPr sz="1800" b="1" spc="-5" dirty="0">
                <a:latin typeface="Arial"/>
                <a:cs typeface="Arial"/>
              </a:rPr>
              <a:t>yersinia, </a:t>
            </a:r>
            <a:r>
              <a:rPr sz="1800" b="1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tularemia</a:t>
            </a:r>
            <a:endParaRPr sz="1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600" dirty="0">
              <a:latin typeface="Arial"/>
              <a:cs typeface="Arial"/>
            </a:endParaRPr>
          </a:p>
          <a:p>
            <a:pPr marR="440690" algn="ctr">
              <a:lnSpc>
                <a:spcPts val="2010"/>
              </a:lnSpc>
            </a:pPr>
            <a:r>
              <a:rPr sz="1800" b="1" spc="-5" dirty="0">
                <a:latin typeface="Arial"/>
                <a:cs typeface="Arial"/>
              </a:rPr>
              <a:t>No</a:t>
            </a:r>
            <a:r>
              <a:rPr sz="1800" b="1" spc="-10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necrotizantes:</a:t>
            </a:r>
            <a:endParaRPr sz="1800" dirty="0">
              <a:latin typeface="Arial"/>
              <a:cs typeface="Arial"/>
            </a:endParaRPr>
          </a:p>
          <a:p>
            <a:pPr marR="440055" algn="ctr">
              <a:lnSpc>
                <a:spcPts val="2010"/>
              </a:lnSpc>
            </a:pPr>
            <a:r>
              <a:rPr sz="1800" b="1" spc="-5" dirty="0">
                <a:latin typeface="Arial"/>
                <a:cs typeface="Arial"/>
              </a:rPr>
              <a:t>Sarcoidosis</a:t>
            </a:r>
            <a:endParaRPr sz="1800" dirty="0">
              <a:latin typeface="Arial"/>
              <a:cs typeface="Arial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2242185" y="2259076"/>
            <a:ext cx="603885" cy="3209290"/>
            <a:chOff x="2242185" y="2259076"/>
            <a:chExt cx="603885" cy="3209290"/>
          </a:xfrm>
        </p:grpSpPr>
        <p:sp>
          <p:nvSpPr>
            <p:cNvPr id="14" name="object 14"/>
            <p:cNvSpPr/>
            <p:nvPr/>
          </p:nvSpPr>
          <p:spPr>
            <a:xfrm>
              <a:off x="2251710" y="2268601"/>
              <a:ext cx="584835" cy="3190240"/>
            </a:xfrm>
            <a:custGeom>
              <a:avLst/>
              <a:gdLst/>
              <a:ahLst/>
              <a:cxnLst/>
              <a:rect l="l" t="t" r="r" b="b"/>
              <a:pathLst>
                <a:path w="584835" h="3190240">
                  <a:moveTo>
                    <a:pt x="584771" y="0"/>
                  </a:moveTo>
                  <a:lnTo>
                    <a:pt x="0" y="0"/>
                  </a:lnTo>
                  <a:lnTo>
                    <a:pt x="0" y="3190240"/>
                  </a:lnTo>
                  <a:lnTo>
                    <a:pt x="584771" y="3190240"/>
                  </a:lnTo>
                  <a:lnTo>
                    <a:pt x="584771" y="0"/>
                  </a:lnTo>
                  <a:close/>
                </a:path>
              </a:pathLst>
            </a:custGeom>
            <a:solidFill>
              <a:srgbClr val="FF67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251710" y="2268601"/>
              <a:ext cx="584835" cy="3190240"/>
            </a:xfrm>
            <a:custGeom>
              <a:avLst/>
              <a:gdLst/>
              <a:ahLst/>
              <a:cxnLst/>
              <a:rect l="l" t="t" r="r" b="b"/>
              <a:pathLst>
                <a:path w="584835" h="3190240">
                  <a:moveTo>
                    <a:pt x="0" y="3190240"/>
                  </a:moveTo>
                  <a:lnTo>
                    <a:pt x="584771" y="3190240"/>
                  </a:lnTo>
                  <a:lnTo>
                    <a:pt x="584771" y="0"/>
                  </a:lnTo>
                  <a:lnTo>
                    <a:pt x="0" y="0"/>
                  </a:lnTo>
                  <a:lnTo>
                    <a:pt x="0" y="3190240"/>
                  </a:lnTo>
                  <a:close/>
                </a:path>
              </a:pathLst>
            </a:custGeom>
            <a:ln w="190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2312788" y="2377219"/>
            <a:ext cx="479425" cy="300355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3635"/>
              </a:lnSpc>
            </a:pPr>
            <a:r>
              <a:rPr sz="3200" spc="-5" dirty="0">
                <a:latin typeface="Arial MT"/>
                <a:cs typeface="Arial MT"/>
              </a:rPr>
              <a:t>Granulomatosas</a:t>
            </a:r>
            <a:endParaRPr sz="32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46705" y="294227"/>
            <a:ext cx="3901695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" sz="3200" spc="-105" dirty="0">
                <a:solidFill>
                  <a:srgbClr val="3D3C2C"/>
                </a:solidFill>
                <a:latin typeface="Arial MT"/>
                <a:cs typeface="Arial MT"/>
              </a:rPr>
              <a:t>ARAÑAZO DE GATO</a:t>
            </a:r>
            <a:endParaRPr sz="3200" dirty="0">
              <a:latin typeface="Arial MT"/>
              <a:cs typeface="Arial MT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80340" y="786356"/>
            <a:ext cx="8783320" cy="6049645"/>
            <a:chOff x="144779" y="808481"/>
            <a:chExt cx="8783320" cy="604964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4779" y="808481"/>
              <a:ext cx="5073396" cy="3710178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39712" y="1003045"/>
              <a:ext cx="4486656" cy="3123691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945635" y="3385564"/>
              <a:ext cx="4981956" cy="347243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139945" y="3579837"/>
              <a:ext cx="4395724" cy="3054350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906272" y="4318254"/>
            <a:ext cx="275209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Arial MT"/>
                <a:cs typeface="Arial MT"/>
              </a:rPr>
              <a:t>Granulomas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con 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centros</a:t>
            </a:r>
            <a:r>
              <a:rPr sz="2400" spc="-3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abscedados</a:t>
            </a:r>
            <a:endParaRPr sz="24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363B62D4-C739-4B40-B057-788FE22D50F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5800" y="304800"/>
            <a:ext cx="7924800" cy="6324600"/>
          </a:xfrm>
        </p:spPr>
      </p:pic>
    </p:spTree>
    <p:extLst>
      <p:ext uri="{BB962C8B-B14F-4D97-AF65-F5344CB8AC3E}">
        <p14:creationId xmlns:p14="http://schemas.microsoft.com/office/powerpoint/2010/main" val="143823234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28799" y="349759"/>
            <a:ext cx="4876800" cy="56746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s-ES" sz="3600" spc="-270" dirty="0">
                <a:solidFill>
                  <a:srgbClr val="3D3C2C"/>
                </a:solidFill>
                <a:latin typeface="Arial MT"/>
                <a:cs typeface="Arial MT"/>
              </a:rPr>
              <a:t>         </a:t>
            </a:r>
            <a:r>
              <a:rPr lang="es-ES" sz="3200" spc="-270" dirty="0">
                <a:solidFill>
                  <a:srgbClr val="3D3C2C"/>
                </a:solidFill>
                <a:latin typeface="Arial MT"/>
                <a:cs typeface="Arial MT"/>
              </a:rPr>
              <a:t>TUBERCULOSIS</a:t>
            </a:r>
            <a:endParaRPr sz="3200" dirty="0">
              <a:latin typeface="Arial MT"/>
              <a:cs typeface="Arial MT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288802" y="1492758"/>
            <a:ext cx="7957184" cy="5015865"/>
            <a:chOff x="288802" y="1492758"/>
            <a:chExt cx="7957184" cy="501586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88802" y="1492758"/>
              <a:ext cx="7956795" cy="5015483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57200" y="1661248"/>
              <a:ext cx="7620000" cy="4678553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62000" y="615388"/>
            <a:ext cx="7620000" cy="50590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105" dirty="0">
                <a:solidFill>
                  <a:srgbClr val="3D3C2C"/>
                </a:solidFill>
                <a:latin typeface="Arial MT"/>
                <a:cs typeface="Arial MT"/>
              </a:rPr>
              <a:t>L</a:t>
            </a:r>
            <a:r>
              <a:rPr sz="3200" spc="-110" dirty="0">
                <a:solidFill>
                  <a:srgbClr val="3D3C2C"/>
                </a:solidFill>
                <a:latin typeface="Arial MT"/>
                <a:cs typeface="Arial MT"/>
              </a:rPr>
              <a:t>I</a:t>
            </a:r>
            <a:r>
              <a:rPr sz="3200" spc="-105" dirty="0">
                <a:solidFill>
                  <a:srgbClr val="3D3C2C"/>
                </a:solidFill>
                <a:latin typeface="Arial MT"/>
                <a:cs typeface="Arial MT"/>
              </a:rPr>
              <a:t>NFOMA</a:t>
            </a:r>
            <a:r>
              <a:rPr sz="3200" dirty="0">
                <a:solidFill>
                  <a:srgbClr val="3D3C2C"/>
                </a:solidFill>
                <a:latin typeface="Arial MT"/>
                <a:cs typeface="Arial MT"/>
              </a:rPr>
              <a:t>S</a:t>
            </a:r>
            <a:r>
              <a:rPr lang="es-ES" sz="3200" dirty="0">
                <a:solidFill>
                  <a:srgbClr val="3D3C2C"/>
                </a:solidFill>
                <a:latin typeface="Arial MT"/>
                <a:cs typeface="Arial MT"/>
              </a:rPr>
              <a:t>:     </a:t>
            </a:r>
            <a:endParaRPr sz="3200" dirty="0">
              <a:latin typeface="Arial MT"/>
              <a:cs typeface="Arial MT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762000" y="1442012"/>
            <a:ext cx="7620000" cy="4800600"/>
          </a:xfrm>
          <a:custGeom>
            <a:avLst/>
            <a:gdLst/>
            <a:ahLst/>
            <a:cxnLst/>
            <a:rect l="l" t="t" r="r" b="b"/>
            <a:pathLst>
              <a:path w="7620000" h="4800600">
                <a:moveTo>
                  <a:pt x="0" y="4800600"/>
                </a:moveTo>
                <a:lnTo>
                  <a:pt x="7620000" y="4800600"/>
                </a:lnTo>
                <a:lnTo>
                  <a:pt x="7620000" y="0"/>
                </a:lnTo>
                <a:lnTo>
                  <a:pt x="0" y="0"/>
                </a:lnTo>
                <a:lnTo>
                  <a:pt x="0" y="4800600"/>
                </a:lnTo>
                <a:close/>
              </a:path>
            </a:pathLst>
          </a:custGeom>
          <a:ln w="38100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899590" y="1559102"/>
            <a:ext cx="6585789" cy="4004301"/>
          </a:xfrm>
          <a:prstGeom prst="rect">
            <a:avLst/>
          </a:prstGeom>
        </p:spPr>
        <p:txBody>
          <a:bodyPr vert="horz" wrap="square" lIns="0" tIns="7937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625"/>
              </a:spcBef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  <a:tabLst>
                <a:tab pos="240665" algn="l"/>
                <a:tab pos="241300" algn="l"/>
              </a:tabLst>
            </a:pPr>
            <a:r>
              <a:rPr sz="2200" dirty="0">
                <a:latin typeface="Arial MT"/>
                <a:cs typeface="Arial MT"/>
              </a:rPr>
              <a:t>Neoplasias</a:t>
            </a:r>
            <a:r>
              <a:rPr sz="2200" spc="-2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malignas</a:t>
            </a:r>
            <a:r>
              <a:rPr sz="2200" spc="-1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primarias</a:t>
            </a:r>
            <a:r>
              <a:rPr sz="2200" spc="-1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del</a:t>
            </a:r>
            <a:r>
              <a:rPr sz="2200" spc="-1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tejido</a:t>
            </a:r>
            <a:r>
              <a:rPr sz="2200" spc="-1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linfoide</a:t>
            </a:r>
          </a:p>
          <a:p>
            <a:pPr marL="355600" indent="-342900">
              <a:lnSpc>
                <a:spcPct val="100000"/>
              </a:lnSpc>
              <a:spcBef>
                <a:spcPts val="530"/>
              </a:spcBef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  <a:tabLst>
                <a:tab pos="240665" algn="l"/>
                <a:tab pos="241300" algn="l"/>
              </a:tabLst>
            </a:pPr>
            <a:r>
              <a:rPr sz="2200" dirty="0">
                <a:latin typeface="Arial MT"/>
                <a:cs typeface="Arial MT"/>
              </a:rPr>
              <a:t>Linaje</a:t>
            </a:r>
            <a:r>
              <a:rPr sz="2200" spc="-1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:</a:t>
            </a:r>
            <a:r>
              <a:rPr sz="2200" spc="-1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B</a:t>
            </a:r>
            <a:r>
              <a:rPr sz="2200" spc="-1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,</a:t>
            </a:r>
            <a:r>
              <a:rPr sz="2200" spc="-5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T</a:t>
            </a:r>
            <a:r>
              <a:rPr sz="2200" spc="-5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ó</a:t>
            </a:r>
            <a:r>
              <a:rPr sz="2200" spc="-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NK</a:t>
            </a:r>
          </a:p>
          <a:p>
            <a:pPr marL="355600" indent="-342900">
              <a:lnSpc>
                <a:spcPct val="100000"/>
              </a:lnSpc>
              <a:spcBef>
                <a:spcPts val="525"/>
              </a:spcBef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  <a:tabLst>
                <a:tab pos="240665" algn="l"/>
                <a:tab pos="241300" algn="l"/>
              </a:tabLst>
            </a:pPr>
            <a:r>
              <a:rPr sz="2200" dirty="0">
                <a:latin typeface="Arial MT"/>
                <a:cs typeface="Arial MT"/>
              </a:rPr>
              <a:t>Localización</a:t>
            </a:r>
            <a:r>
              <a:rPr sz="2200" spc="-5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:</a:t>
            </a:r>
          </a:p>
          <a:p>
            <a:pPr marL="1989455" indent="-342900">
              <a:lnSpc>
                <a:spcPct val="100000"/>
              </a:lnSpc>
              <a:spcBef>
                <a:spcPts val="530"/>
              </a:spcBef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sz="2200" dirty="0">
                <a:latin typeface="Arial MT"/>
                <a:cs typeface="Arial MT"/>
              </a:rPr>
              <a:t>Ganglionar</a:t>
            </a:r>
          </a:p>
          <a:p>
            <a:pPr marL="355600" marR="5080" indent="-342900">
              <a:lnSpc>
                <a:spcPct val="100000"/>
              </a:lnSpc>
              <a:spcBef>
                <a:spcPts val="530"/>
              </a:spcBef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sz="2200" dirty="0">
                <a:latin typeface="Arial MT"/>
                <a:cs typeface="Arial MT"/>
              </a:rPr>
              <a:t>Extraganglionar</a:t>
            </a:r>
            <a:r>
              <a:rPr sz="2200" spc="-2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:tejido</a:t>
            </a:r>
            <a:r>
              <a:rPr sz="2200" spc="-1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linfoide</a:t>
            </a:r>
            <a:r>
              <a:rPr sz="2200" spc="-3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asociado</a:t>
            </a:r>
            <a:r>
              <a:rPr sz="2200" spc="-3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a </a:t>
            </a:r>
            <a:r>
              <a:rPr sz="2200" spc="-59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mucosas</a:t>
            </a:r>
            <a:r>
              <a:rPr sz="2200" spc="-5" dirty="0">
                <a:latin typeface="Arial MT"/>
                <a:cs typeface="Arial MT"/>
              </a:rPr>
              <a:t> </a:t>
            </a:r>
            <a:r>
              <a:rPr sz="2200" spc="-25" dirty="0">
                <a:latin typeface="Arial MT"/>
                <a:cs typeface="Arial MT"/>
              </a:rPr>
              <a:t>(MALT),</a:t>
            </a:r>
            <a:r>
              <a:rPr sz="2200" spc="5" dirty="0">
                <a:latin typeface="Arial MT"/>
                <a:cs typeface="Arial MT"/>
              </a:rPr>
              <a:t> </a:t>
            </a:r>
            <a:r>
              <a:rPr sz="2200" spc="-40" dirty="0">
                <a:latin typeface="Arial MT"/>
                <a:cs typeface="Arial MT"/>
              </a:rPr>
              <a:t>BALT</a:t>
            </a:r>
            <a:r>
              <a:rPr sz="2200" spc="-5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, PIEL</a:t>
            </a:r>
            <a:r>
              <a:rPr sz="2200" spc="-11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, B</a:t>
            </a:r>
            <a:r>
              <a:rPr lang="es-ES" sz="2200" dirty="0">
                <a:latin typeface="Arial MT"/>
                <a:cs typeface="Arial MT"/>
              </a:rPr>
              <a:t>AZO</a:t>
            </a:r>
            <a:r>
              <a:rPr sz="2200" dirty="0">
                <a:latin typeface="Arial MT"/>
                <a:cs typeface="Arial MT"/>
              </a:rPr>
              <a:t>,</a:t>
            </a:r>
            <a:r>
              <a:rPr sz="2200" spc="-5" dirty="0">
                <a:latin typeface="Arial MT"/>
                <a:cs typeface="Arial MT"/>
              </a:rPr>
              <a:t> </a:t>
            </a:r>
            <a:r>
              <a:rPr lang="es-ES" sz="2200" spc="-5" dirty="0">
                <a:latin typeface="Arial MT"/>
                <a:cs typeface="Arial MT"/>
              </a:rPr>
              <a:t>TIMO</a:t>
            </a:r>
            <a:r>
              <a:rPr sz="2200" dirty="0">
                <a:latin typeface="Arial MT"/>
                <a:cs typeface="Arial MT"/>
              </a:rPr>
              <a:t>.</a:t>
            </a:r>
          </a:p>
          <a:p>
            <a:pPr marL="457200" indent="-457200">
              <a:lnSpc>
                <a:spcPct val="100000"/>
              </a:lnSpc>
              <a:spcBef>
                <a:spcPts val="15"/>
              </a:spcBef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</a:pPr>
            <a:endParaRPr sz="3200" dirty="0">
              <a:latin typeface="Arial MT"/>
              <a:cs typeface="Arial MT"/>
            </a:endParaRPr>
          </a:p>
          <a:p>
            <a:pPr marL="355600" indent="-342900">
              <a:lnSpc>
                <a:spcPct val="100000"/>
              </a:lnSpc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  <a:tabLst>
                <a:tab pos="240665" algn="l"/>
                <a:tab pos="241300" algn="l"/>
              </a:tabLst>
            </a:pPr>
            <a:r>
              <a:rPr sz="2200" dirty="0">
                <a:latin typeface="Arial MT"/>
                <a:cs typeface="Arial MT"/>
              </a:rPr>
              <a:t>Se</a:t>
            </a:r>
            <a:r>
              <a:rPr sz="2200" spc="-2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clasifican</a:t>
            </a:r>
            <a:r>
              <a:rPr sz="2200" spc="-4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en</a:t>
            </a:r>
            <a:r>
              <a:rPr sz="2200" spc="-2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:</a:t>
            </a:r>
          </a:p>
          <a:p>
            <a:pPr marL="355600" indent="-342900">
              <a:lnSpc>
                <a:spcPct val="100000"/>
              </a:lnSpc>
              <a:spcBef>
                <a:spcPts val="530"/>
              </a:spcBef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  <a:tabLst>
                <a:tab pos="240665" algn="l"/>
                <a:tab pos="241300" algn="l"/>
              </a:tabLst>
            </a:pPr>
            <a:r>
              <a:rPr sz="2200" dirty="0">
                <a:latin typeface="Arial MT"/>
                <a:cs typeface="Arial MT"/>
              </a:rPr>
              <a:t>LINFOMAS</a:t>
            </a:r>
            <a:r>
              <a:rPr sz="2200" spc="-5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HODGKIN</a:t>
            </a:r>
          </a:p>
          <a:p>
            <a:pPr marL="355600" indent="-342900">
              <a:lnSpc>
                <a:spcPct val="100000"/>
              </a:lnSpc>
              <a:spcBef>
                <a:spcPts val="525"/>
              </a:spcBef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  <a:tabLst>
                <a:tab pos="240665" algn="l"/>
                <a:tab pos="241300" algn="l"/>
              </a:tabLst>
            </a:pPr>
            <a:r>
              <a:rPr sz="2200" dirty="0">
                <a:latin typeface="Arial MT"/>
                <a:cs typeface="Arial MT"/>
              </a:rPr>
              <a:t>LINFOMAS</a:t>
            </a:r>
            <a:r>
              <a:rPr sz="2200" spc="-3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NO</a:t>
            </a:r>
            <a:r>
              <a:rPr sz="2200" spc="-15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HODGKIN</a:t>
            </a:r>
            <a:endParaRPr sz="2200" dirty="0">
              <a:latin typeface="Arial MT"/>
              <a:cs typeface="Arial MT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899590" y="4267200"/>
            <a:ext cx="6553200" cy="0"/>
          </a:xfrm>
          <a:custGeom>
            <a:avLst/>
            <a:gdLst/>
            <a:ahLst/>
            <a:cxnLst/>
            <a:rect l="l" t="t" r="r" b="b"/>
            <a:pathLst>
              <a:path w="6553200">
                <a:moveTo>
                  <a:pt x="0" y="0"/>
                </a:moveTo>
                <a:lnTo>
                  <a:pt x="6552768" y="0"/>
                </a:lnTo>
              </a:path>
            </a:pathLst>
          </a:custGeom>
          <a:ln w="28575"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5939" y="485101"/>
            <a:ext cx="7492669" cy="69057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105" dirty="0" err="1">
                <a:solidFill>
                  <a:srgbClr val="3D3C2C"/>
                </a:solidFill>
                <a:cs typeface="Arial MT"/>
              </a:rPr>
              <a:t>E</a:t>
            </a:r>
            <a:r>
              <a:rPr sz="4400" spc="-110" dirty="0" err="1">
                <a:solidFill>
                  <a:srgbClr val="3D3C2C"/>
                </a:solidFill>
                <a:cs typeface="Arial MT"/>
              </a:rPr>
              <a:t>ti</a:t>
            </a:r>
            <a:r>
              <a:rPr sz="4400" spc="-105" dirty="0" err="1">
                <a:solidFill>
                  <a:srgbClr val="3D3C2C"/>
                </a:solidFill>
                <a:cs typeface="Arial MT"/>
              </a:rPr>
              <a:t>o</a:t>
            </a:r>
            <a:r>
              <a:rPr sz="4400" spc="-110" dirty="0" err="1">
                <a:solidFill>
                  <a:srgbClr val="3D3C2C"/>
                </a:solidFill>
                <a:cs typeface="Arial MT"/>
              </a:rPr>
              <a:t>l</a:t>
            </a:r>
            <a:r>
              <a:rPr sz="4400" spc="-105" dirty="0" err="1">
                <a:solidFill>
                  <a:srgbClr val="3D3C2C"/>
                </a:solidFill>
                <a:cs typeface="Arial MT"/>
              </a:rPr>
              <a:t>og</a:t>
            </a:r>
            <a:r>
              <a:rPr sz="4400" spc="-110" dirty="0" err="1">
                <a:solidFill>
                  <a:srgbClr val="3D3C2C"/>
                </a:solidFill>
                <a:cs typeface="Arial MT"/>
              </a:rPr>
              <a:t>í</a:t>
            </a:r>
            <a:r>
              <a:rPr sz="4400" dirty="0" err="1">
                <a:solidFill>
                  <a:srgbClr val="3D3C2C"/>
                </a:solidFill>
                <a:cs typeface="Arial MT"/>
              </a:rPr>
              <a:t>a</a:t>
            </a:r>
            <a:r>
              <a:rPr lang="es-ES" sz="4400" dirty="0">
                <a:solidFill>
                  <a:srgbClr val="3D3C2C"/>
                </a:solidFill>
                <a:cs typeface="Arial MT"/>
              </a:rPr>
              <a:t>:</a:t>
            </a:r>
            <a:endParaRPr sz="4400" dirty="0">
              <a:cs typeface="Arial M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50240" y="1625091"/>
            <a:ext cx="7324725" cy="39626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buClr>
                <a:srgbClr val="93C500"/>
              </a:buClr>
              <a:tabLst>
                <a:tab pos="241300" algn="l"/>
              </a:tabLst>
            </a:pPr>
            <a:r>
              <a:rPr sz="2400" b="1" spc="-10" dirty="0">
                <a:latin typeface="Arial MT"/>
                <a:cs typeface="Arial MT"/>
              </a:rPr>
              <a:t>Viral</a:t>
            </a:r>
            <a:r>
              <a:rPr sz="2400" b="1" spc="10" dirty="0">
                <a:latin typeface="Arial MT"/>
                <a:cs typeface="Arial MT"/>
              </a:rPr>
              <a:t> </a:t>
            </a:r>
            <a:r>
              <a:rPr sz="2400" b="1" dirty="0">
                <a:latin typeface="Arial MT"/>
                <a:cs typeface="Arial MT"/>
              </a:rPr>
              <a:t>:</a:t>
            </a:r>
            <a:endParaRPr lang="es-ES" sz="2400" b="1" dirty="0">
              <a:latin typeface="Arial MT"/>
              <a:cs typeface="Arial MT"/>
            </a:endParaRPr>
          </a:p>
          <a:p>
            <a:pPr marL="12700" marR="5080">
              <a:lnSpc>
                <a:spcPct val="100000"/>
              </a:lnSpc>
              <a:spcBef>
                <a:spcPts val="100"/>
              </a:spcBef>
              <a:buClr>
                <a:srgbClr val="93C500"/>
              </a:buClr>
              <a:tabLst>
                <a:tab pos="241300" algn="l"/>
              </a:tabLst>
            </a:pPr>
            <a:endParaRPr lang="es-AR" sz="2400" b="1" spc="10" dirty="0">
              <a:latin typeface="Arial MT"/>
              <a:cs typeface="Arial MT"/>
            </a:endParaRPr>
          </a:p>
          <a:p>
            <a:pPr marL="355600" marR="5080" indent="-342900">
              <a:lnSpc>
                <a:spcPct val="100000"/>
              </a:lnSpc>
              <a:spcBef>
                <a:spcPts val="100"/>
              </a:spcBef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  <a:tabLst>
                <a:tab pos="241300" algn="l"/>
              </a:tabLst>
            </a:pPr>
            <a:r>
              <a:rPr sz="2400" spc="-5" dirty="0">
                <a:latin typeface="Arial MT"/>
                <a:cs typeface="Arial MT"/>
              </a:rPr>
              <a:t> </a:t>
            </a:r>
            <a:r>
              <a:rPr sz="2400" spc="-650" dirty="0">
                <a:latin typeface="Arial MT"/>
                <a:cs typeface="Arial MT"/>
              </a:rPr>
              <a:t> </a:t>
            </a:r>
            <a:r>
              <a:rPr sz="2400" spc="-114" dirty="0">
                <a:latin typeface="Arial MT"/>
                <a:cs typeface="Arial MT"/>
              </a:rPr>
              <a:t>V.</a:t>
            </a:r>
            <a:r>
              <a:rPr sz="2400" spc="-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Epstein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Barr</a:t>
            </a:r>
            <a:r>
              <a:rPr sz="2400" spc="-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:</a:t>
            </a:r>
            <a:r>
              <a:rPr sz="2400" spc="-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LH</a:t>
            </a:r>
            <a:r>
              <a:rPr sz="2400" dirty="0">
                <a:latin typeface="Arial MT"/>
                <a:cs typeface="Arial MT"/>
              </a:rPr>
              <a:t> y </a:t>
            </a:r>
            <a:r>
              <a:rPr sz="2400" spc="-5" dirty="0">
                <a:latin typeface="Arial MT"/>
                <a:cs typeface="Arial MT"/>
              </a:rPr>
              <a:t>LNH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como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el</a:t>
            </a:r>
            <a:r>
              <a:rPr sz="2400" dirty="0">
                <a:latin typeface="Arial MT"/>
                <a:cs typeface="Arial MT"/>
              </a:rPr>
              <a:t> L.Burkitt</a:t>
            </a:r>
            <a:r>
              <a:rPr sz="2400" spc="-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y</a:t>
            </a:r>
            <a:r>
              <a:rPr sz="2400" spc="-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en </a:t>
            </a:r>
            <a:r>
              <a:rPr sz="2400" spc="-65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algunos	linfomas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de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células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grandes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B</a:t>
            </a:r>
          </a:p>
          <a:p>
            <a:pPr marL="355600" indent="-342900">
              <a:lnSpc>
                <a:spcPct val="100000"/>
              </a:lnSpc>
              <a:spcBef>
                <a:spcPts val="580"/>
              </a:spcBef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  <a:tabLst>
                <a:tab pos="324485" algn="l"/>
                <a:tab pos="325120" algn="l"/>
              </a:tabLst>
            </a:pPr>
            <a:r>
              <a:rPr sz="2400" spc="-55" dirty="0">
                <a:latin typeface="Arial MT"/>
                <a:cs typeface="Arial MT"/>
              </a:rPr>
              <a:t>HTLV-1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lang="es-AR" sz="2400" spc="5" dirty="0">
                <a:latin typeface="Arial MT"/>
                <a:cs typeface="Arial MT"/>
              </a:rPr>
              <a:t>( virus linfotrópico T humano tipo 1 )</a:t>
            </a:r>
            <a:r>
              <a:rPr sz="2400" dirty="0">
                <a:latin typeface="Arial MT"/>
                <a:cs typeface="Arial MT"/>
              </a:rPr>
              <a:t>:</a:t>
            </a:r>
            <a:r>
              <a:rPr sz="2400" spc="-5" dirty="0">
                <a:latin typeface="Arial MT"/>
                <a:cs typeface="Arial MT"/>
              </a:rPr>
              <a:t> linfoma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/</a:t>
            </a:r>
            <a:r>
              <a:rPr sz="2400" spc="-5" dirty="0">
                <a:latin typeface="Arial MT"/>
                <a:cs typeface="Arial MT"/>
              </a:rPr>
              <a:t> leucemia</a:t>
            </a:r>
            <a:r>
              <a:rPr sz="2400" spc="2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de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cél</a:t>
            </a:r>
            <a:r>
              <a:rPr sz="2400" spc="-3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T</a:t>
            </a:r>
            <a:r>
              <a:rPr sz="2400" spc="-5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del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adulto</a:t>
            </a:r>
            <a:endParaRPr sz="2400" dirty="0">
              <a:latin typeface="Arial MT"/>
              <a:cs typeface="Arial MT"/>
            </a:endParaRPr>
          </a:p>
          <a:p>
            <a:pPr marL="355600" marR="394970" indent="-342900">
              <a:lnSpc>
                <a:spcPct val="100000"/>
              </a:lnSpc>
              <a:spcBef>
                <a:spcPts val="575"/>
              </a:spcBef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  <a:tabLst>
                <a:tab pos="241300" algn="l"/>
              </a:tabLst>
            </a:pPr>
            <a:r>
              <a:rPr sz="2400" spc="-5" dirty="0">
                <a:latin typeface="Arial MT"/>
                <a:cs typeface="Arial MT"/>
              </a:rPr>
              <a:t>HHV8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lang="es-AR" sz="2400" dirty="0">
                <a:latin typeface="Arial MT"/>
                <a:cs typeface="Arial MT"/>
              </a:rPr>
              <a:t>( herpes virus humano 8 )</a:t>
            </a:r>
            <a:r>
              <a:rPr sz="2400" dirty="0">
                <a:latin typeface="Arial MT"/>
                <a:cs typeface="Arial MT"/>
              </a:rPr>
              <a:t>: </a:t>
            </a:r>
            <a:r>
              <a:rPr sz="2400" spc="-5" dirty="0">
                <a:latin typeface="Arial MT"/>
                <a:cs typeface="Arial MT"/>
              </a:rPr>
              <a:t>algunos</a:t>
            </a:r>
            <a:r>
              <a:rPr sz="2400" spc="2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linfomas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B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generalmente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en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ptes </a:t>
            </a:r>
            <a:r>
              <a:rPr sz="2400" spc="-65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HIV</a:t>
            </a:r>
            <a:r>
              <a:rPr sz="2400" spc="-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+</a:t>
            </a:r>
          </a:p>
          <a:p>
            <a:pPr marL="355600" marR="259079" indent="-342900">
              <a:lnSpc>
                <a:spcPct val="100000"/>
              </a:lnSpc>
              <a:spcBef>
                <a:spcPts val="575"/>
              </a:spcBef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  <a:tabLst>
                <a:tab pos="324485" algn="l"/>
                <a:tab pos="325120" algn="l"/>
              </a:tabLst>
            </a:pPr>
            <a:r>
              <a:rPr sz="2400" b="1" spc="-5" dirty="0" err="1">
                <a:latin typeface="Arial MT"/>
                <a:cs typeface="Arial MT"/>
              </a:rPr>
              <a:t>Radioterapia</a:t>
            </a:r>
            <a:r>
              <a:rPr sz="2400" b="1" spc="40" dirty="0">
                <a:latin typeface="Arial MT"/>
                <a:cs typeface="Arial MT"/>
              </a:rPr>
              <a:t> </a:t>
            </a:r>
            <a:r>
              <a:rPr sz="2400" b="1" spc="-5" dirty="0">
                <a:latin typeface="Arial MT"/>
                <a:cs typeface="Arial MT"/>
              </a:rPr>
              <a:t>o</a:t>
            </a:r>
            <a:r>
              <a:rPr sz="2400" b="1" spc="20" dirty="0">
                <a:latin typeface="Arial MT"/>
                <a:cs typeface="Arial MT"/>
              </a:rPr>
              <a:t> </a:t>
            </a:r>
            <a:r>
              <a:rPr sz="2400" b="1" spc="-5" dirty="0">
                <a:latin typeface="Arial MT"/>
                <a:cs typeface="Arial MT"/>
              </a:rPr>
              <a:t>quimoiterapia</a:t>
            </a:r>
            <a:r>
              <a:rPr sz="2400" b="1" spc="45" dirty="0">
                <a:latin typeface="Arial MT"/>
                <a:cs typeface="Arial MT"/>
              </a:rPr>
              <a:t> </a:t>
            </a:r>
            <a:r>
              <a:rPr sz="2400" b="1" spc="-5" dirty="0">
                <a:latin typeface="Arial MT"/>
                <a:cs typeface="Arial MT"/>
              </a:rPr>
              <a:t>por</a:t>
            </a:r>
            <a:r>
              <a:rPr sz="2400" b="1" spc="20" dirty="0">
                <a:latin typeface="Arial MT"/>
                <a:cs typeface="Arial MT"/>
              </a:rPr>
              <a:t> </a:t>
            </a:r>
            <a:r>
              <a:rPr sz="2400" b="1" spc="-5" dirty="0">
                <a:latin typeface="Arial MT"/>
                <a:cs typeface="Arial MT"/>
              </a:rPr>
              <a:t>otras</a:t>
            </a:r>
            <a:r>
              <a:rPr sz="2400" b="1" spc="15" dirty="0">
                <a:latin typeface="Arial MT"/>
                <a:cs typeface="Arial MT"/>
              </a:rPr>
              <a:t> </a:t>
            </a:r>
            <a:r>
              <a:rPr sz="2400" b="1" spc="-5" dirty="0">
                <a:latin typeface="Arial MT"/>
                <a:cs typeface="Arial MT"/>
              </a:rPr>
              <a:t>neoplasias </a:t>
            </a:r>
            <a:r>
              <a:rPr sz="2400" b="1" spc="-650" dirty="0">
                <a:latin typeface="Arial MT"/>
                <a:cs typeface="Arial MT"/>
              </a:rPr>
              <a:t> </a:t>
            </a:r>
            <a:r>
              <a:rPr sz="2400" b="1" spc="-5" dirty="0">
                <a:latin typeface="Arial MT"/>
                <a:cs typeface="Arial MT"/>
              </a:rPr>
              <a:t>previas</a:t>
            </a:r>
            <a:r>
              <a:rPr sz="2200" b="1" spc="-5" dirty="0">
                <a:latin typeface="Arial MT"/>
                <a:cs typeface="Arial MT"/>
              </a:rPr>
              <a:t>.</a:t>
            </a:r>
            <a:endParaRPr sz="2200" b="1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5940" y="485101"/>
            <a:ext cx="8150860" cy="69057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105" dirty="0" err="1">
                <a:solidFill>
                  <a:srgbClr val="3D3C2C"/>
                </a:solidFill>
                <a:cs typeface="Arial MT"/>
              </a:rPr>
              <a:t>L</a:t>
            </a:r>
            <a:r>
              <a:rPr sz="4400" spc="-110" dirty="0" err="1">
                <a:solidFill>
                  <a:srgbClr val="3D3C2C"/>
                </a:solidFill>
                <a:cs typeface="Arial MT"/>
              </a:rPr>
              <a:t>i</a:t>
            </a:r>
            <a:r>
              <a:rPr sz="4400" spc="-105" dirty="0" err="1">
                <a:solidFill>
                  <a:srgbClr val="3D3C2C"/>
                </a:solidFill>
                <a:cs typeface="Arial MT"/>
              </a:rPr>
              <a:t>n</a:t>
            </a:r>
            <a:r>
              <a:rPr sz="4400" spc="-110" dirty="0" err="1">
                <a:solidFill>
                  <a:srgbClr val="3D3C2C"/>
                </a:solidFill>
                <a:cs typeface="Arial MT"/>
              </a:rPr>
              <a:t>f</a:t>
            </a:r>
            <a:r>
              <a:rPr sz="4400" spc="-105" dirty="0" err="1">
                <a:solidFill>
                  <a:srgbClr val="3D3C2C"/>
                </a:solidFill>
                <a:cs typeface="Arial MT"/>
              </a:rPr>
              <a:t>om</a:t>
            </a:r>
            <a:r>
              <a:rPr sz="4400" dirty="0" err="1">
                <a:solidFill>
                  <a:srgbClr val="3D3C2C"/>
                </a:solidFill>
                <a:cs typeface="Arial MT"/>
              </a:rPr>
              <a:t>a</a:t>
            </a:r>
            <a:r>
              <a:rPr sz="4400" spc="-190" dirty="0">
                <a:solidFill>
                  <a:srgbClr val="3D3C2C"/>
                </a:solidFill>
                <a:cs typeface="Arial MT"/>
              </a:rPr>
              <a:t> </a:t>
            </a:r>
            <a:r>
              <a:rPr sz="4400" spc="-105" dirty="0">
                <a:solidFill>
                  <a:srgbClr val="3D3C2C"/>
                </a:solidFill>
                <a:cs typeface="Arial MT"/>
              </a:rPr>
              <a:t>Hodgk</a:t>
            </a:r>
            <a:r>
              <a:rPr sz="4400" spc="-110" dirty="0">
                <a:solidFill>
                  <a:srgbClr val="3D3C2C"/>
                </a:solidFill>
                <a:cs typeface="Arial MT"/>
              </a:rPr>
              <a:t>i</a:t>
            </a:r>
            <a:r>
              <a:rPr sz="4400" dirty="0">
                <a:solidFill>
                  <a:srgbClr val="3D3C2C"/>
                </a:solidFill>
                <a:cs typeface="Arial MT"/>
              </a:rPr>
              <a:t>n</a:t>
            </a:r>
            <a:r>
              <a:rPr lang="es-ES" sz="4400" dirty="0">
                <a:solidFill>
                  <a:srgbClr val="3D3C2C"/>
                </a:solidFill>
                <a:cs typeface="Arial MT"/>
              </a:rPr>
              <a:t>:</a:t>
            </a:r>
            <a:endParaRPr sz="4400" dirty="0">
              <a:cs typeface="Arial M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50240" y="1551940"/>
            <a:ext cx="7035800" cy="4951997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355600" marR="382905" indent="-342900">
              <a:lnSpc>
                <a:spcPct val="80000"/>
              </a:lnSpc>
              <a:spcBef>
                <a:spcPts val="675"/>
              </a:spcBef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  <a:tabLst>
                <a:tab pos="241300" algn="l"/>
              </a:tabLst>
            </a:pPr>
            <a:r>
              <a:rPr sz="2400" dirty="0">
                <a:latin typeface="Arial MT"/>
                <a:cs typeface="Arial MT"/>
              </a:rPr>
              <a:t>Más </a:t>
            </a:r>
            <a:r>
              <a:rPr sz="2400" spc="-5" dirty="0">
                <a:latin typeface="Arial MT"/>
                <a:cs typeface="Arial MT"/>
              </a:rPr>
              <a:t>frecuente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en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hombres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( 1,5</a:t>
            </a:r>
            <a:r>
              <a:rPr sz="2400" spc="-1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/</a:t>
            </a:r>
            <a:r>
              <a:rPr sz="2400" spc="-1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1), </a:t>
            </a:r>
            <a:r>
              <a:rPr sz="2400" spc="-5" dirty="0">
                <a:latin typeface="Arial MT"/>
                <a:cs typeface="Arial MT"/>
              </a:rPr>
              <a:t>excepto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la </a:t>
            </a:r>
            <a:r>
              <a:rPr sz="2400" spc="-65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variante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esclero-nodular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(EN) .</a:t>
            </a:r>
          </a:p>
          <a:p>
            <a:pPr marL="457200" indent="-457200">
              <a:lnSpc>
                <a:spcPct val="100000"/>
              </a:lnSpc>
              <a:spcBef>
                <a:spcPts val="45"/>
              </a:spcBef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</a:pPr>
            <a:endParaRPr sz="2950" dirty="0">
              <a:latin typeface="Arial MT"/>
              <a:cs typeface="Arial MT"/>
            </a:endParaRPr>
          </a:p>
          <a:p>
            <a:pPr marL="355600" marR="122555" indent="-342900">
              <a:lnSpc>
                <a:spcPts val="2300"/>
              </a:lnSpc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  <a:tabLst>
                <a:tab pos="241300" algn="l"/>
              </a:tabLst>
            </a:pPr>
            <a:r>
              <a:rPr sz="2400" spc="-5" dirty="0">
                <a:latin typeface="Arial MT"/>
                <a:cs typeface="Arial MT"/>
              </a:rPr>
              <a:t>Presentación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bimodal</a:t>
            </a:r>
            <a:r>
              <a:rPr sz="2400" spc="3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(</a:t>
            </a:r>
            <a:r>
              <a:rPr sz="2400" spc="-5" dirty="0">
                <a:latin typeface="Arial MT"/>
                <a:cs typeface="Arial MT"/>
              </a:rPr>
              <a:t> 15-30</a:t>
            </a:r>
            <a:r>
              <a:rPr sz="2400" spc="2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años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y</a:t>
            </a:r>
            <a:r>
              <a:rPr sz="2400" spc="-5" dirty="0">
                <a:latin typeface="Arial MT"/>
                <a:cs typeface="Arial MT"/>
              </a:rPr>
              <a:t> 2º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pico: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&gt;55 </a:t>
            </a:r>
            <a:r>
              <a:rPr sz="2400" spc="-65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años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)</a:t>
            </a:r>
          </a:p>
          <a:p>
            <a:pPr marL="342900" indent="-342900">
              <a:lnSpc>
                <a:spcPct val="100000"/>
              </a:lnSpc>
              <a:spcBef>
                <a:spcPts val="30"/>
              </a:spcBef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</a:pPr>
            <a:endParaRPr sz="2500" dirty="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buClr>
                <a:schemeClr val="accent2">
                  <a:lumMod val="75000"/>
                </a:schemeClr>
              </a:buClr>
              <a:tabLst>
                <a:tab pos="241300" algn="l"/>
              </a:tabLst>
            </a:pPr>
            <a:r>
              <a:rPr sz="2400" b="1" spc="-5" dirty="0">
                <a:latin typeface="Arial"/>
                <a:cs typeface="Arial"/>
              </a:rPr>
              <a:t>Histología</a:t>
            </a:r>
            <a:r>
              <a:rPr sz="2400" b="1" spc="-40" dirty="0">
                <a:latin typeface="Arial"/>
                <a:cs typeface="Arial"/>
              </a:rPr>
              <a:t> </a:t>
            </a:r>
            <a:r>
              <a:rPr sz="2400" dirty="0">
                <a:latin typeface="Arial MT"/>
                <a:cs typeface="Arial MT"/>
              </a:rPr>
              <a:t>:</a:t>
            </a:r>
          </a:p>
          <a:p>
            <a:pPr marL="355600" marR="5080" indent="-342900">
              <a:lnSpc>
                <a:spcPct val="80000"/>
              </a:lnSpc>
              <a:spcBef>
                <a:spcPts val="580"/>
              </a:spcBef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  <a:tabLst>
                <a:tab pos="241300" algn="l"/>
              </a:tabLst>
            </a:pPr>
            <a:r>
              <a:rPr sz="2400" spc="-5" dirty="0">
                <a:latin typeface="Arial MT"/>
                <a:cs typeface="Arial MT"/>
              </a:rPr>
              <a:t>Presencia</a:t>
            </a:r>
            <a:r>
              <a:rPr sz="2400" spc="2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de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una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célula</a:t>
            </a:r>
            <a:r>
              <a:rPr sz="2400" spc="2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neoplásica</a:t>
            </a:r>
            <a:r>
              <a:rPr sz="2400" spc="3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característica: </a:t>
            </a:r>
            <a:r>
              <a:rPr sz="2400" spc="-65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célula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de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chemeClr val="accent2">
                    <a:lumMod val="75000"/>
                  </a:schemeClr>
                </a:solidFill>
                <a:latin typeface="Arial MT"/>
                <a:cs typeface="Arial MT"/>
              </a:rPr>
              <a:t>Reed-Ste</a:t>
            </a:r>
            <a:r>
              <a:rPr lang="es-ES" sz="2400" spc="-5" dirty="0">
                <a:solidFill>
                  <a:schemeClr val="accent2">
                    <a:lumMod val="75000"/>
                  </a:schemeClr>
                </a:solidFill>
                <a:latin typeface="Arial MT"/>
                <a:cs typeface="Arial MT"/>
              </a:rPr>
              <a:t>m</a:t>
            </a:r>
            <a:r>
              <a:rPr sz="2400" spc="-5" dirty="0">
                <a:solidFill>
                  <a:schemeClr val="accent2">
                    <a:lumMod val="75000"/>
                  </a:schemeClr>
                </a:solidFill>
                <a:latin typeface="Arial MT"/>
                <a:cs typeface="Arial MT"/>
              </a:rPr>
              <a:t>berg</a:t>
            </a:r>
            <a:r>
              <a:rPr sz="2400" spc="25" dirty="0">
                <a:solidFill>
                  <a:srgbClr val="FF0066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ó</a:t>
            </a:r>
            <a:r>
              <a:rPr sz="2400" dirty="0">
                <a:latin typeface="Arial MT"/>
                <a:cs typeface="Arial MT"/>
              </a:rPr>
              <a:t> sus </a:t>
            </a:r>
            <a:r>
              <a:rPr sz="2400" spc="-5" dirty="0">
                <a:latin typeface="Arial MT"/>
                <a:cs typeface="Arial MT"/>
              </a:rPr>
              <a:t>variantes</a:t>
            </a:r>
            <a:endParaRPr sz="2400" dirty="0">
              <a:latin typeface="Arial MT"/>
              <a:cs typeface="Arial MT"/>
            </a:endParaRPr>
          </a:p>
          <a:p>
            <a:pPr marL="571500" marR="844550" indent="-571500" algn="ctr">
              <a:lnSpc>
                <a:spcPts val="4285"/>
              </a:lnSpc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sz="3600" dirty="0">
                <a:latin typeface="Arial MT"/>
                <a:cs typeface="Arial MT"/>
              </a:rPr>
              <a:t>+</a:t>
            </a:r>
          </a:p>
          <a:p>
            <a:pPr marL="355600" marR="292735" indent="-342900">
              <a:lnSpc>
                <a:spcPts val="2300"/>
              </a:lnSpc>
              <a:spcBef>
                <a:spcPts val="595"/>
              </a:spcBef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  <a:tabLst>
                <a:tab pos="241300" algn="l"/>
              </a:tabLst>
            </a:pPr>
            <a:r>
              <a:rPr sz="2400" spc="-5" dirty="0">
                <a:latin typeface="Arial MT"/>
                <a:cs typeface="Arial MT"/>
              </a:rPr>
              <a:t>Fondo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de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células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inflamatorias</a:t>
            </a:r>
            <a:r>
              <a:rPr sz="2400" spc="3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/</a:t>
            </a:r>
            <a:r>
              <a:rPr sz="2400" spc="-5" dirty="0">
                <a:latin typeface="Arial MT"/>
                <a:cs typeface="Arial MT"/>
              </a:rPr>
              <a:t> reactivas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no 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neoplásicas</a:t>
            </a:r>
            <a:r>
              <a:rPr sz="2400" spc="2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:</a:t>
            </a:r>
            <a:r>
              <a:rPr sz="2400" spc="-5" dirty="0">
                <a:latin typeface="Arial MT"/>
                <a:cs typeface="Arial MT"/>
              </a:rPr>
              <a:t> linfocitos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, histiocitos,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eosinófilos</a:t>
            </a:r>
            <a:r>
              <a:rPr sz="2400" spc="3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y </a:t>
            </a:r>
            <a:r>
              <a:rPr sz="2400" spc="-65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plasmocitos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en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variable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proporción.</a:t>
            </a:r>
            <a:endParaRPr sz="2400" dirty="0">
              <a:latin typeface="Arial MT"/>
              <a:cs typeface="Arial MT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475613" y="3356990"/>
            <a:ext cx="5760720" cy="0"/>
          </a:xfrm>
          <a:custGeom>
            <a:avLst/>
            <a:gdLst/>
            <a:ahLst/>
            <a:cxnLst/>
            <a:rect l="l" t="t" r="r" b="b"/>
            <a:pathLst>
              <a:path w="5760720">
                <a:moveTo>
                  <a:pt x="0" y="0"/>
                </a:moveTo>
                <a:lnTo>
                  <a:pt x="5760720" y="0"/>
                </a:lnTo>
              </a:path>
            </a:pathLst>
          </a:custGeom>
          <a:ln w="28575"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B3C6E9F8-1B2E-497D-B12A-18AD3B5AFA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6334" y="1551940"/>
            <a:ext cx="1907666" cy="1805050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72618" y="938021"/>
            <a:ext cx="4083050" cy="396826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4795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latin typeface="Arial"/>
                <a:cs typeface="Arial"/>
              </a:rPr>
              <a:t>Célula</a:t>
            </a:r>
            <a:r>
              <a:rPr sz="2400" b="1" spc="-20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neoplásica </a:t>
            </a:r>
            <a:r>
              <a:rPr sz="2400" dirty="0">
                <a:latin typeface="Arial MT"/>
                <a:cs typeface="Arial MT"/>
              </a:rPr>
              <a:t>:</a:t>
            </a:r>
          </a:p>
          <a:p>
            <a:pPr marL="241300" marR="5080" indent="-228600">
              <a:lnSpc>
                <a:spcPct val="80000"/>
              </a:lnSpc>
              <a:spcBef>
                <a:spcPts val="575"/>
              </a:spcBef>
              <a:buClr>
                <a:schemeClr val="accent2">
                  <a:lumMod val="75000"/>
                </a:schemeClr>
              </a:buClr>
              <a:buChar char="•"/>
              <a:tabLst>
                <a:tab pos="241300" algn="l"/>
                <a:tab pos="1699895" algn="l"/>
              </a:tabLst>
            </a:pPr>
            <a:r>
              <a:rPr sz="2400" spc="-5" dirty="0">
                <a:latin typeface="Arial MT"/>
                <a:cs typeface="Arial MT"/>
              </a:rPr>
              <a:t>Célula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de</a:t>
            </a:r>
            <a:r>
              <a:rPr sz="2400" dirty="0">
                <a:latin typeface="Arial MT"/>
                <a:cs typeface="Arial MT"/>
              </a:rPr>
              <a:t>	</a:t>
            </a:r>
            <a:r>
              <a:rPr sz="2400" b="1" i="1" spc="-5" dirty="0">
                <a:latin typeface="Arial"/>
                <a:cs typeface="Arial"/>
              </a:rPr>
              <a:t>Ree</a:t>
            </a:r>
            <a:r>
              <a:rPr sz="2400" b="1" i="1" spc="-10" dirty="0">
                <a:latin typeface="Arial"/>
                <a:cs typeface="Arial"/>
              </a:rPr>
              <a:t>d</a:t>
            </a:r>
            <a:r>
              <a:rPr sz="2400" b="1" i="1" spc="-5" dirty="0">
                <a:latin typeface="Arial"/>
                <a:cs typeface="Arial"/>
              </a:rPr>
              <a:t>-Sternb</a:t>
            </a:r>
            <a:r>
              <a:rPr sz="2400" b="1" i="1" spc="-15" dirty="0">
                <a:latin typeface="Arial"/>
                <a:cs typeface="Arial"/>
              </a:rPr>
              <a:t>e</a:t>
            </a:r>
            <a:r>
              <a:rPr sz="2400" b="1" i="1" spc="-5" dirty="0">
                <a:latin typeface="Arial"/>
                <a:cs typeface="Arial"/>
              </a:rPr>
              <a:t>rg</a:t>
            </a:r>
            <a:r>
              <a:rPr sz="2400" dirty="0">
                <a:latin typeface="Arial MT"/>
                <a:cs typeface="Arial MT"/>
              </a:rPr>
              <a:t>:  </a:t>
            </a:r>
            <a:r>
              <a:rPr sz="2400" spc="-5" dirty="0">
                <a:latin typeface="Arial MT"/>
                <a:cs typeface="Arial MT"/>
              </a:rPr>
              <a:t>célula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de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gran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tamaño 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binucleada</a:t>
            </a:r>
            <a:r>
              <a:rPr sz="2400" spc="2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con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nucléolos 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prominentes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acidófilos 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centrales </a:t>
            </a:r>
            <a:r>
              <a:rPr sz="2400" dirty="0">
                <a:latin typeface="Arial MT"/>
                <a:cs typeface="Arial MT"/>
              </a:rPr>
              <a:t>( </a:t>
            </a:r>
            <a:r>
              <a:rPr sz="2400" spc="-5" dirty="0">
                <a:latin typeface="Arial MT"/>
                <a:cs typeface="Arial MT"/>
              </a:rPr>
              <a:t>imagen en </a:t>
            </a:r>
            <a:r>
              <a:rPr sz="2400" dirty="0">
                <a:latin typeface="Arial MT"/>
                <a:cs typeface="Arial MT"/>
              </a:rPr>
              <a:t>“ojo 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de </a:t>
            </a:r>
            <a:r>
              <a:rPr sz="2400" spc="-10" dirty="0">
                <a:latin typeface="Arial MT"/>
                <a:cs typeface="Arial MT"/>
              </a:rPr>
              <a:t>buho”)</a:t>
            </a:r>
            <a:endParaRPr sz="2400" dirty="0">
              <a:latin typeface="Arial MT"/>
              <a:cs typeface="Arial MT"/>
            </a:endParaRPr>
          </a:p>
          <a:p>
            <a:pPr>
              <a:lnSpc>
                <a:spcPct val="100000"/>
              </a:lnSpc>
              <a:buClr>
                <a:schemeClr val="accent2">
                  <a:lumMod val="75000"/>
                </a:schemeClr>
              </a:buClr>
              <a:buFont typeface="Arial MT"/>
              <a:buChar char="•"/>
            </a:pPr>
            <a:endParaRPr sz="2700" dirty="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Clr>
                <a:schemeClr val="accent2">
                  <a:lumMod val="75000"/>
                </a:schemeClr>
              </a:buClr>
              <a:buFont typeface="Arial MT"/>
              <a:buChar char="•"/>
            </a:pPr>
            <a:endParaRPr sz="2750" dirty="0">
              <a:latin typeface="Arial MT"/>
              <a:cs typeface="Arial MT"/>
            </a:endParaRPr>
          </a:p>
          <a:p>
            <a:pPr marL="241300" marR="509270" indent="-228600">
              <a:lnSpc>
                <a:spcPts val="2300"/>
              </a:lnSpc>
              <a:spcBef>
                <a:spcPts val="5"/>
              </a:spcBef>
              <a:buClr>
                <a:schemeClr val="accent2">
                  <a:lumMod val="75000"/>
                </a:schemeClr>
              </a:buClr>
              <a:buChar char="•"/>
              <a:tabLst>
                <a:tab pos="241300" algn="l"/>
              </a:tabLst>
            </a:pPr>
            <a:r>
              <a:rPr sz="2400" dirty="0">
                <a:latin typeface="Arial MT"/>
                <a:cs typeface="Arial MT"/>
              </a:rPr>
              <a:t>A</a:t>
            </a:r>
            <a:r>
              <a:rPr sz="2400" spc="-14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veces</a:t>
            </a:r>
            <a:r>
              <a:rPr sz="2400" spc="-2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mononucleada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: </a:t>
            </a:r>
            <a:r>
              <a:rPr sz="2400" spc="-65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“</a:t>
            </a:r>
            <a:r>
              <a:rPr sz="2400" b="1" i="1" spc="-5" dirty="0">
                <a:latin typeface="Arial"/>
                <a:cs typeface="Arial"/>
              </a:rPr>
              <a:t>cel. mononuclear de </a:t>
            </a:r>
            <a:r>
              <a:rPr sz="2400" b="1" i="1" dirty="0">
                <a:latin typeface="Arial"/>
                <a:cs typeface="Arial"/>
              </a:rPr>
              <a:t> </a:t>
            </a:r>
            <a:r>
              <a:rPr sz="2400" b="1" i="1" spc="-5" dirty="0">
                <a:latin typeface="Arial"/>
                <a:cs typeface="Arial"/>
              </a:rPr>
              <a:t>Hodgkin</a:t>
            </a:r>
            <a:r>
              <a:rPr sz="2400" b="1" i="1" spc="-20" dirty="0">
                <a:latin typeface="Arial"/>
                <a:cs typeface="Arial"/>
              </a:rPr>
              <a:t> </a:t>
            </a:r>
            <a:r>
              <a:rPr sz="2400" dirty="0">
                <a:latin typeface="Arial MT"/>
                <a:cs typeface="Arial MT"/>
              </a:rPr>
              <a:t>“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4521708" y="281940"/>
            <a:ext cx="4466590" cy="6576059"/>
            <a:chOff x="4521708" y="281940"/>
            <a:chExt cx="4466590" cy="6576059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521708" y="281940"/>
              <a:ext cx="4466082" cy="3845813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716018" y="476631"/>
              <a:ext cx="3879595" cy="325869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737354" y="3614164"/>
              <a:ext cx="4115561" cy="324383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932045" y="3808884"/>
              <a:ext cx="3528441" cy="2942082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4553712" y="476631"/>
              <a:ext cx="0" cy="5544820"/>
            </a:xfrm>
            <a:custGeom>
              <a:avLst/>
              <a:gdLst/>
              <a:ahLst/>
              <a:cxnLst/>
              <a:rect l="l" t="t" r="r" b="b"/>
              <a:pathLst>
                <a:path h="5544820">
                  <a:moveTo>
                    <a:pt x="0" y="0"/>
                  </a:moveTo>
                  <a:lnTo>
                    <a:pt x="0" y="5544654"/>
                  </a:lnTo>
                </a:path>
              </a:pathLst>
            </a:custGeom>
            <a:ln w="28575">
              <a:solidFill>
                <a:srgbClr val="93C5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1634" y="966351"/>
            <a:ext cx="7802525" cy="69057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105" dirty="0" err="1">
                <a:solidFill>
                  <a:srgbClr val="3D3C2C"/>
                </a:solidFill>
                <a:cs typeface="Arial MT"/>
              </a:rPr>
              <a:t>Pa</a:t>
            </a:r>
            <a:r>
              <a:rPr sz="4400" spc="-110" dirty="0" err="1">
                <a:solidFill>
                  <a:srgbClr val="3D3C2C"/>
                </a:solidFill>
                <a:cs typeface="Arial MT"/>
              </a:rPr>
              <a:t>t</a:t>
            </a:r>
            <a:r>
              <a:rPr sz="4400" spc="-105" dirty="0" err="1">
                <a:solidFill>
                  <a:srgbClr val="3D3C2C"/>
                </a:solidFill>
                <a:cs typeface="Arial MT"/>
              </a:rPr>
              <a:t>en</a:t>
            </a:r>
            <a:r>
              <a:rPr sz="4400" spc="-110" dirty="0" err="1">
                <a:solidFill>
                  <a:srgbClr val="3D3C2C"/>
                </a:solidFill>
                <a:cs typeface="Arial MT"/>
              </a:rPr>
              <a:t>t</a:t>
            </a:r>
            <a:r>
              <a:rPr sz="4400" spc="-105" dirty="0" err="1">
                <a:solidFill>
                  <a:srgbClr val="3D3C2C"/>
                </a:solidFill>
                <a:cs typeface="Arial MT"/>
              </a:rPr>
              <a:t>e</a:t>
            </a:r>
            <a:r>
              <a:rPr sz="4400" dirty="0" err="1">
                <a:solidFill>
                  <a:srgbClr val="3D3C2C"/>
                </a:solidFill>
                <a:cs typeface="Arial MT"/>
              </a:rPr>
              <a:t>s</a:t>
            </a:r>
            <a:r>
              <a:rPr lang="es-ES" sz="4400" dirty="0">
                <a:solidFill>
                  <a:srgbClr val="3D3C2C"/>
                </a:solidFill>
                <a:cs typeface="Arial MT"/>
              </a:rPr>
              <a:t> histológicas:</a:t>
            </a:r>
            <a:r>
              <a:rPr sz="4400" spc="-210" dirty="0">
                <a:solidFill>
                  <a:srgbClr val="3D3C2C"/>
                </a:solidFill>
                <a:cs typeface="Arial MT"/>
              </a:rPr>
              <a:t> </a:t>
            </a:r>
            <a:endParaRPr sz="4400" dirty="0">
              <a:cs typeface="Arial MT"/>
            </a:endParaRPr>
          </a:p>
        </p:txBody>
      </p:sp>
      <p:sp>
        <p:nvSpPr>
          <p:cNvPr id="15" name="Marcador de contenido 14">
            <a:extLst>
              <a:ext uri="{FF2B5EF4-FFF2-40B4-BE49-F238E27FC236}">
                <a16:creationId xmlns:a16="http://schemas.microsoft.com/office/drawing/2014/main" id="{5410B9A8-403E-486D-9CC3-6660B05978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62400" y="1905001"/>
            <a:ext cx="4551759" cy="4800599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200000"/>
              </a:lnSpc>
              <a:buNone/>
            </a:pPr>
            <a:r>
              <a:rPr lang="es-ES" dirty="0"/>
              <a:t>PREDOMINIO LINFOCITARIO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s-ES" dirty="0"/>
              <a:t>CELULARIDAD MIXTA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s-ES" dirty="0"/>
              <a:t>ESCLERO NODULAR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s-ES" dirty="0"/>
              <a:t>DEPLESIÓN LINFOCITARIA</a:t>
            </a:r>
          </a:p>
          <a:p>
            <a:pPr marL="0" indent="0">
              <a:lnSpc>
                <a:spcPct val="150000"/>
              </a:lnSpc>
              <a:buNone/>
            </a:pPr>
            <a:endParaRPr lang="es-ES" dirty="0"/>
          </a:p>
          <a:p>
            <a:pPr marL="0" indent="0">
              <a:lnSpc>
                <a:spcPct val="150000"/>
              </a:lnSpc>
              <a:buNone/>
            </a:pPr>
            <a:endParaRPr lang="es-419" dirty="0"/>
          </a:p>
          <a:p>
            <a:pPr marL="0" indent="0">
              <a:lnSpc>
                <a:spcPct val="150000"/>
              </a:lnSpc>
              <a:buNone/>
            </a:pPr>
            <a:r>
              <a:rPr lang="es-419" dirty="0"/>
              <a:t>LH CON PREDOMINIO LINFOCITARIO NODULAR (NLPHL) </a:t>
            </a:r>
          </a:p>
          <a:p>
            <a:pPr marL="0" indent="0">
              <a:lnSpc>
                <a:spcPct val="150000"/>
              </a:lnSpc>
              <a:buNone/>
            </a:pPr>
            <a:endParaRPr lang="es-ES" dirty="0"/>
          </a:p>
        </p:txBody>
      </p:sp>
      <p:sp>
        <p:nvSpPr>
          <p:cNvPr id="16" name="Marcador de texto 15">
            <a:extLst>
              <a:ext uri="{FF2B5EF4-FFF2-40B4-BE49-F238E27FC236}">
                <a16:creationId xmlns:a16="http://schemas.microsoft.com/office/drawing/2014/main" id="{2BDFDC07-21FE-445A-B0F1-98665311A963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s-ES" dirty="0"/>
              <a:t>.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629841" y="2077205"/>
            <a:ext cx="2368265" cy="4398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endParaRPr lang="es-ES" sz="2800" b="1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dirty="0">
                <a:latin typeface="Arial"/>
                <a:cs typeface="Arial"/>
              </a:rPr>
              <a:t>LH</a:t>
            </a:r>
            <a:r>
              <a:rPr sz="2800" spc="-8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C</a:t>
            </a:r>
            <a:r>
              <a:rPr lang="es-ES" sz="2800" dirty="0">
                <a:latin typeface="Arial"/>
                <a:cs typeface="Arial"/>
              </a:rPr>
              <a:t>LASICO CD15/CD30 +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419" sz="2800" dirty="0">
                <a:latin typeface="Arial"/>
                <a:cs typeface="Arial"/>
              </a:rPr>
              <a:t>Se subdivide en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lang="es-419" sz="2800" b="1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lang="es-419" sz="2800" b="1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419" sz="2800" dirty="0">
                <a:latin typeface="Arial"/>
                <a:cs typeface="Arial"/>
              </a:rPr>
              <a:t>OTRA VARIANTE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419" sz="2800" dirty="0">
                <a:latin typeface="Arial"/>
                <a:cs typeface="Arial"/>
              </a:rPr>
              <a:t>CD 20+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828631" y="3048000"/>
            <a:ext cx="410369" cy="1905000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3195"/>
              </a:lnSpc>
            </a:pPr>
            <a:endParaRPr sz="2800" dirty="0">
              <a:latin typeface="Arial MT"/>
              <a:cs typeface="Arial MT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2971800" y="2049461"/>
            <a:ext cx="304800" cy="3132139"/>
            <a:chOff x="2469451" y="2874708"/>
            <a:chExt cx="74295" cy="1612900"/>
          </a:xfrm>
        </p:grpSpPr>
        <p:sp>
          <p:nvSpPr>
            <p:cNvPr id="11" name="object 11"/>
            <p:cNvSpPr/>
            <p:nvPr/>
          </p:nvSpPr>
          <p:spPr>
            <a:xfrm>
              <a:off x="2496439" y="2888995"/>
              <a:ext cx="33020" cy="1584325"/>
            </a:xfrm>
            <a:custGeom>
              <a:avLst/>
              <a:gdLst/>
              <a:ahLst/>
              <a:cxnLst/>
              <a:rect l="l" t="t" r="r" b="b"/>
              <a:pathLst>
                <a:path w="33019" h="1584325">
                  <a:moveTo>
                    <a:pt x="33019" y="0"/>
                  </a:moveTo>
                  <a:lnTo>
                    <a:pt x="20447" y="0"/>
                  </a:lnTo>
                  <a:lnTo>
                    <a:pt x="10160" y="1650"/>
                  </a:lnTo>
                  <a:lnTo>
                    <a:pt x="10160" y="790320"/>
                  </a:lnTo>
                  <a:lnTo>
                    <a:pt x="0" y="791971"/>
                  </a:lnTo>
                  <a:lnTo>
                    <a:pt x="10160" y="793749"/>
                  </a:lnTo>
                  <a:lnTo>
                    <a:pt x="10160" y="1582420"/>
                  </a:lnTo>
                  <a:lnTo>
                    <a:pt x="20447" y="1584070"/>
                  </a:lnTo>
                  <a:lnTo>
                    <a:pt x="33019" y="1584070"/>
                  </a:lnTo>
                  <a:lnTo>
                    <a:pt x="33019" y="0"/>
                  </a:lnTo>
                  <a:close/>
                </a:path>
              </a:pathLst>
            </a:custGeom>
            <a:solidFill>
              <a:srgbClr val="000000"/>
            </a:solidFill>
            <a:ln>
              <a:solidFill>
                <a:schemeClr val="accent2">
                  <a:lumMod val="75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2483739" y="2888995"/>
              <a:ext cx="45720" cy="1584325"/>
            </a:xfrm>
            <a:custGeom>
              <a:avLst/>
              <a:gdLst/>
              <a:ahLst/>
              <a:cxnLst/>
              <a:rect l="l" t="t" r="r" b="b"/>
              <a:pathLst>
                <a:path w="45719" h="1584325">
                  <a:moveTo>
                    <a:pt x="45719" y="1584070"/>
                  </a:moveTo>
                  <a:lnTo>
                    <a:pt x="33147" y="1584070"/>
                  </a:lnTo>
                  <a:lnTo>
                    <a:pt x="22860" y="1582420"/>
                  </a:lnTo>
                  <a:lnTo>
                    <a:pt x="22860" y="1580260"/>
                  </a:lnTo>
                  <a:lnTo>
                    <a:pt x="22860" y="795781"/>
                  </a:lnTo>
                  <a:lnTo>
                    <a:pt x="22860" y="793749"/>
                  </a:lnTo>
                  <a:lnTo>
                    <a:pt x="12700" y="791971"/>
                  </a:lnTo>
                  <a:lnTo>
                    <a:pt x="0" y="791971"/>
                  </a:lnTo>
                  <a:lnTo>
                    <a:pt x="12700" y="791971"/>
                  </a:lnTo>
                  <a:lnTo>
                    <a:pt x="22860" y="790320"/>
                  </a:lnTo>
                  <a:lnTo>
                    <a:pt x="22860" y="788161"/>
                  </a:lnTo>
                  <a:lnTo>
                    <a:pt x="22860" y="3809"/>
                  </a:lnTo>
                  <a:lnTo>
                    <a:pt x="22860" y="1650"/>
                  </a:lnTo>
                  <a:lnTo>
                    <a:pt x="33147" y="0"/>
                  </a:lnTo>
                  <a:lnTo>
                    <a:pt x="45719" y="0"/>
                  </a:lnTo>
                </a:path>
              </a:pathLst>
            </a:custGeom>
            <a:ln w="28575">
              <a:solidFill>
                <a:schemeClr val="accent2">
                  <a:lumMod val="75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E26979DD-FDCA-400B-A353-D5C4242544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2819400"/>
            <a:ext cx="4419600" cy="403860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EAF995AE-473B-45E8-99F2-EACD82273A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9601" y="533400"/>
            <a:ext cx="4559740" cy="350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258011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774065" y="1524000"/>
            <a:ext cx="7331709" cy="4099264"/>
          </a:xfrm>
          <a:prstGeom prst="rect">
            <a:avLst/>
          </a:prstGeom>
        </p:spPr>
        <p:txBody>
          <a:bodyPr vert="horz" wrap="square" lIns="0" tIns="79375" rIns="0" bIns="0" rtlCol="0">
            <a:spAutoFit/>
          </a:bodyPr>
          <a:lstStyle/>
          <a:p>
            <a:pPr marL="12700" marR="5080">
              <a:lnSpc>
                <a:spcPct val="200000"/>
              </a:lnSpc>
            </a:pPr>
            <a:r>
              <a:rPr sz="2400" dirty="0">
                <a:latin typeface="Arial MT"/>
                <a:cs typeface="Arial MT"/>
              </a:rPr>
              <a:t>La clasificación se </a:t>
            </a:r>
            <a:r>
              <a:rPr sz="2400" dirty="0" err="1">
                <a:latin typeface="Arial MT"/>
                <a:cs typeface="Arial MT"/>
              </a:rPr>
              <a:t>basa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dirty="0" err="1">
                <a:latin typeface="Arial MT"/>
                <a:cs typeface="Arial MT"/>
              </a:rPr>
              <a:t>en</a:t>
            </a:r>
            <a:endParaRPr lang="es-ES" sz="2400" dirty="0">
              <a:latin typeface="Arial MT"/>
              <a:cs typeface="Arial MT"/>
            </a:endParaRPr>
          </a:p>
          <a:p>
            <a:pPr marL="355600" marR="508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s-ES" sz="2200" dirty="0">
                <a:latin typeface="Arial MT"/>
                <a:cs typeface="Arial MT"/>
              </a:rPr>
              <a:t>I</a:t>
            </a:r>
            <a:r>
              <a:rPr sz="2200" dirty="0" err="1">
                <a:latin typeface="Arial MT"/>
                <a:cs typeface="Arial MT"/>
              </a:rPr>
              <a:t>nmunofenotipo</a:t>
            </a:r>
            <a:r>
              <a:rPr sz="2200" dirty="0">
                <a:latin typeface="Arial MT"/>
                <a:cs typeface="Arial MT"/>
              </a:rPr>
              <a:t> </a:t>
            </a:r>
            <a:r>
              <a:rPr lang="es-419" sz="2200" dirty="0">
                <a:latin typeface="Arial MT"/>
                <a:cs typeface="Arial MT"/>
              </a:rPr>
              <a:t> ( B, T/NK) y</a:t>
            </a:r>
          </a:p>
          <a:p>
            <a:pPr marL="355600" marR="508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endParaRPr lang="es-ES" sz="2200" dirty="0">
              <a:latin typeface="Arial MT"/>
              <a:cs typeface="Arial MT"/>
            </a:endParaRPr>
          </a:p>
          <a:p>
            <a:pPr marL="355600" marR="508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s-ES" sz="2200" dirty="0">
                <a:latin typeface="Arial MT"/>
                <a:cs typeface="Arial MT"/>
              </a:rPr>
              <a:t>M</a:t>
            </a:r>
            <a:r>
              <a:rPr sz="2200" dirty="0" err="1">
                <a:latin typeface="Arial MT"/>
                <a:cs typeface="Arial MT"/>
              </a:rPr>
              <a:t>orfología</a:t>
            </a:r>
            <a:r>
              <a:rPr sz="2200" dirty="0">
                <a:latin typeface="Arial MT"/>
                <a:cs typeface="Arial MT"/>
              </a:rPr>
              <a:t> de</a:t>
            </a:r>
            <a:r>
              <a:rPr sz="2200" spc="-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las</a:t>
            </a:r>
            <a:r>
              <a:rPr sz="2200" spc="-1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células</a:t>
            </a:r>
            <a:r>
              <a:rPr sz="2200" spc="-15" dirty="0">
                <a:latin typeface="Arial MT"/>
                <a:cs typeface="Arial MT"/>
              </a:rPr>
              <a:t> </a:t>
            </a:r>
            <a:r>
              <a:rPr sz="2200" dirty="0" err="1">
                <a:latin typeface="Arial MT"/>
                <a:cs typeface="Arial MT"/>
              </a:rPr>
              <a:t>linfoides</a:t>
            </a:r>
            <a:r>
              <a:rPr sz="2200" spc="-20" dirty="0">
                <a:latin typeface="Arial MT"/>
                <a:cs typeface="Arial MT"/>
              </a:rPr>
              <a:t> </a:t>
            </a:r>
            <a:r>
              <a:rPr lang="es-419" sz="2200" dirty="0">
                <a:latin typeface="Arial MT"/>
                <a:cs typeface="Arial MT"/>
              </a:rPr>
              <a:t>que</a:t>
            </a:r>
            <a:r>
              <a:rPr lang="es-419" sz="2200" spc="-5" dirty="0">
                <a:latin typeface="Arial MT"/>
                <a:cs typeface="Arial MT"/>
              </a:rPr>
              <a:t> </a:t>
            </a:r>
            <a:r>
              <a:rPr lang="es-419" sz="2200" dirty="0">
                <a:latin typeface="Arial MT"/>
                <a:cs typeface="Arial MT"/>
              </a:rPr>
              <a:t>tienden</a:t>
            </a:r>
            <a:r>
              <a:rPr lang="es-419" sz="2200" spc="-10" dirty="0">
                <a:latin typeface="Arial MT"/>
                <a:cs typeface="Arial MT"/>
              </a:rPr>
              <a:t> </a:t>
            </a:r>
            <a:r>
              <a:rPr lang="es-419" sz="2200" dirty="0">
                <a:latin typeface="Arial MT"/>
                <a:cs typeface="Arial MT"/>
              </a:rPr>
              <a:t>a</a:t>
            </a:r>
            <a:r>
              <a:rPr lang="es-419" sz="2200" spc="-5" dirty="0">
                <a:latin typeface="Arial MT"/>
                <a:cs typeface="Arial MT"/>
              </a:rPr>
              <a:t> </a:t>
            </a:r>
            <a:r>
              <a:rPr lang="es-419" sz="2200" dirty="0">
                <a:latin typeface="Arial MT"/>
                <a:cs typeface="Arial MT"/>
              </a:rPr>
              <a:t>reproducir </a:t>
            </a:r>
            <a:r>
              <a:rPr lang="es-419" sz="2200" spc="-595" dirty="0">
                <a:latin typeface="Arial MT"/>
                <a:cs typeface="Arial MT"/>
              </a:rPr>
              <a:t> </a:t>
            </a:r>
            <a:r>
              <a:rPr lang="es-419" sz="2200" dirty="0">
                <a:latin typeface="Arial MT"/>
                <a:cs typeface="Arial MT"/>
              </a:rPr>
              <a:t>los distintos </a:t>
            </a:r>
            <a:r>
              <a:rPr lang="es-419" sz="2200" dirty="0" err="1">
                <a:latin typeface="Arial MT"/>
                <a:cs typeface="Arial MT"/>
              </a:rPr>
              <a:t>estadíos</a:t>
            </a:r>
            <a:r>
              <a:rPr lang="es-419" sz="2200" dirty="0">
                <a:latin typeface="Arial MT"/>
                <a:cs typeface="Arial MT"/>
              </a:rPr>
              <a:t> de diferenciación normal de los </a:t>
            </a:r>
            <a:r>
              <a:rPr lang="es-419" sz="2200" spc="5" dirty="0">
                <a:latin typeface="Arial MT"/>
                <a:cs typeface="Arial MT"/>
              </a:rPr>
              <a:t> </a:t>
            </a:r>
            <a:r>
              <a:rPr lang="es-419" sz="2200" dirty="0">
                <a:latin typeface="Arial MT"/>
                <a:cs typeface="Arial MT"/>
              </a:rPr>
              <a:t>linfocitos</a:t>
            </a:r>
            <a:r>
              <a:rPr lang="es-419" sz="2200" spc="-20" dirty="0">
                <a:latin typeface="Arial MT"/>
                <a:cs typeface="Arial MT"/>
              </a:rPr>
              <a:t> </a:t>
            </a:r>
            <a:r>
              <a:rPr lang="es-419" sz="2200" dirty="0">
                <a:latin typeface="Arial MT"/>
                <a:cs typeface="Arial MT"/>
              </a:rPr>
              <a:t>B y</a:t>
            </a:r>
            <a:r>
              <a:rPr lang="es-419" sz="2200" spc="-45" dirty="0">
                <a:latin typeface="Arial MT"/>
                <a:cs typeface="Arial MT"/>
              </a:rPr>
              <a:t> </a:t>
            </a:r>
            <a:r>
              <a:rPr lang="es-419" sz="2200" spc="-125" dirty="0">
                <a:latin typeface="Arial MT"/>
                <a:cs typeface="Arial MT"/>
              </a:rPr>
              <a:t>T.</a:t>
            </a:r>
            <a:endParaRPr sz="2200" dirty="0">
              <a:latin typeface="Arial MT"/>
              <a:cs typeface="Arial MT"/>
            </a:endParaRPr>
          </a:p>
        </p:txBody>
      </p:sp>
      <p:sp>
        <p:nvSpPr>
          <p:cNvPr id="5" name="Título 4">
            <a:extLst>
              <a:ext uri="{FF2B5EF4-FFF2-40B4-BE49-F238E27FC236}">
                <a16:creationId xmlns:a16="http://schemas.microsoft.com/office/drawing/2014/main" id="{E60A959C-5F25-4D8F-B134-A499BBD957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854074"/>
          </a:xfrm>
          <a:solidFill>
            <a:schemeClr val="accent4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es-ES" sz="4400" dirty="0"/>
              <a:t>Linfomas no </a:t>
            </a:r>
            <a:r>
              <a:rPr lang="es-ES" sz="4400" dirty="0" err="1"/>
              <a:t>hodgkin</a:t>
            </a:r>
            <a:r>
              <a:rPr lang="es-ES" sz="4400" dirty="0"/>
              <a:t>:</a:t>
            </a:r>
            <a:endParaRPr lang="es-419" sz="440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51523" y="116587"/>
            <a:ext cx="8065134" cy="895580"/>
          </a:xfrm>
          <a:custGeom>
            <a:avLst/>
            <a:gdLst/>
            <a:ahLst/>
            <a:cxnLst/>
            <a:rect l="l" t="t" r="r" b="b"/>
            <a:pathLst>
              <a:path w="8065134" h="1301115">
                <a:moveTo>
                  <a:pt x="8064881" y="0"/>
                </a:moveTo>
                <a:lnTo>
                  <a:pt x="0" y="0"/>
                </a:lnTo>
                <a:lnTo>
                  <a:pt x="0" y="1300987"/>
                </a:lnTo>
                <a:lnTo>
                  <a:pt x="8064881" y="1300987"/>
                </a:lnTo>
                <a:lnTo>
                  <a:pt x="8064881" y="0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30200" y="491511"/>
            <a:ext cx="7911465" cy="5206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100" dirty="0">
                <a:solidFill>
                  <a:srgbClr val="3D3C2C"/>
                </a:solidFill>
                <a:latin typeface="Arial MT"/>
                <a:cs typeface="Arial MT"/>
              </a:rPr>
              <a:t>C</a:t>
            </a:r>
            <a:r>
              <a:rPr lang="es-ES" sz="3200" spc="-100" dirty="0">
                <a:solidFill>
                  <a:srgbClr val="3D3C2C"/>
                </a:solidFill>
                <a:latin typeface="Arial MT"/>
                <a:cs typeface="Arial MT"/>
              </a:rPr>
              <a:t>LASIFICACION </a:t>
            </a:r>
            <a:r>
              <a:rPr spc="-95" dirty="0">
                <a:solidFill>
                  <a:srgbClr val="3D3C2C"/>
                </a:solidFill>
                <a:latin typeface="Arial MT"/>
                <a:cs typeface="Arial MT"/>
              </a:rPr>
              <a:t>:aspectos</a:t>
            </a:r>
            <a:r>
              <a:rPr spc="-200" dirty="0">
                <a:solidFill>
                  <a:srgbClr val="3D3C2C"/>
                </a:solidFill>
                <a:latin typeface="Arial MT"/>
                <a:cs typeface="Arial MT"/>
              </a:rPr>
              <a:t> </a:t>
            </a:r>
            <a:r>
              <a:rPr spc="-95" dirty="0">
                <a:solidFill>
                  <a:srgbClr val="3D3C2C"/>
                </a:solidFill>
                <a:latin typeface="Arial MT"/>
                <a:cs typeface="Arial MT"/>
              </a:rPr>
              <a:t>generales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650240" y="1559102"/>
            <a:ext cx="7006590" cy="4317207"/>
          </a:xfrm>
          <a:prstGeom prst="rect">
            <a:avLst/>
          </a:prstGeom>
        </p:spPr>
        <p:txBody>
          <a:bodyPr vert="horz" wrap="square" lIns="0" tIns="7937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625"/>
              </a:spcBef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§"/>
              <a:tabLst>
                <a:tab pos="240665" algn="l"/>
                <a:tab pos="241300" algn="l"/>
              </a:tabLst>
            </a:pPr>
            <a:r>
              <a:rPr sz="2200" b="1" dirty="0">
                <a:latin typeface="Arial MT"/>
                <a:cs typeface="Arial MT"/>
              </a:rPr>
              <a:t>Segun</a:t>
            </a:r>
            <a:r>
              <a:rPr sz="2200" b="1" spc="-30" dirty="0">
                <a:latin typeface="Arial MT"/>
                <a:cs typeface="Arial MT"/>
              </a:rPr>
              <a:t> </a:t>
            </a:r>
            <a:r>
              <a:rPr sz="2200" b="1" dirty="0">
                <a:latin typeface="Arial MT"/>
                <a:cs typeface="Arial MT"/>
              </a:rPr>
              <a:t>el</a:t>
            </a:r>
            <a:r>
              <a:rPr sz="2200" b="1" spc="-30" dirty="0">
                <a:latin typeface="Arial MT"/>
                <a:cs typeface="Arial MT"/>
              </a:rPr>
              <a:t> </a:t>
            </a:r>
            <a:r>
              <a:rPr sz="2200" b="1" dirty="0" err="1">
                <a:latin typeface="Arial MT"/>
                <a:cs typeface="Arial MT"/>
              </a:rPr>
              <a:t>inmunofenotipo</a:t>
            </a:r>
            <a:r>
              <a:rPr sz="2200" b="1" dirty="0">
                <a:latin typeface="Arial MT"/>
                <a:cs typeface="Arial MT"/>
              </a:rPr>
              <a:t>:</a:t>
            </a:r>
            <a:endParaRPr lang="es-419" sz="2200" b="1" dirty="0">
              <a:latin typeface="Arial MT"/>
              <a:cs typeface="Arial MT"/>
            </a:endParaRPr>
          </a:p>
          <a:p>
            <a:pPr marL="1055370" indent="-342900">
              <a:lnSpc>
                <a:spcPct val="100000"/>
              </a:lnSpc>
              <a:spcBef>
                <a:spcPts val="530"/>
              </a:spcBef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s-419" sz="2200" dirty="0">
                <a:latin typeface="Arial MT"/>
                <a:cs typeface="Arial MT"/>
              </a:rPr>
              <a:t>-Linfomas</a:t>
            </a:r>
            <a:r>
              <a:rPr lang="es-419" sz="2200" spc="-45" dirty="0">
                <a:latin typeface="Arial MT"/>
                <a:cs typeface="Arial MT"/>
              </a:rPr>
              <a:t> </a:t>
            </a:r>
            <a:r>
              <a:rPr lang="es-419" sz="2200" dirty="0">
                <a:latin typeface="Arial MT"/>
                <a:cs typeface="Arial MT"/>
              </a:rPr>
              <a:t>B</a:t>
            </a:r>
          </a:p>
          <a:p>
            <a:pPr marL="1055370" indent="-342900">
              <a:lnSpc>
                <a:spcPct val="100000"/>
              </a:lnSpc>
              <a:spcBef>
                <a:spcPts val="525"/>
              </a:spcBef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sz="2200" dirty="0">
                <a:latin typeface="Arial MT"/>
                <a:cs typeface="Arial MT"/>
              </a:rPr>
              <a:t>-Linfomas</a:t>
            </a:r>
            <a:r>
              <a:rPr sz="2200" spc="-5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T</a:t>
            </a:r>
            <a:r>
              <a:rPr sz="2200" spc="-6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:</a:t>
            </a:r>
            <a:r>
              <a:rPr sz="2200" spc="-1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peor</a:t>
            </a:r>
            <a:r>
              <a:rPr sz="2200" spc="-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pronóstico</a:t>
            </a:r>
          </a:p>
          <a:p>
            <a:pPr marL="355600" indent="-342900">
              <a:lnSpc>
                <a:spcPct val="100000"/>
              </a:lnSpc>
              <a:spcBef>
                <a:spcPts val="530"/>
              </a:spcBef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§"/>
              <a:tabLst>
                <a:tab pos="240665" algn="l"/>
                <a:tab pos="241300" algn="l"/>
              </a:tabLst>
            </a:pPr>
            <a:r>
              <a:rPr sz="2200" b="1" dirty="0">
                <a:latin typeface="Arial MT"/>
                <a:cs typeface="Arial MT"/>
              </a:rPr>
              <a:t>Segùn</a:t>
            </a:r>
            <a:r>
              <a:rPr sz="2200" b="1" spc="-20" dirty="0">
                <a:latin typeface="Arial MT"/>
                <a:cs typeface="Arial MT"/>
              </a:rPr>
              <a:t> </a:t>
            </a:r>
            <a:r>
              <a:rPr sz="2200" b="1" dirty="0">
                <a:latin typeface="Arial MT"/>
                <a:cs typeface="Arial MT"/>
              </a:rPr>
              <a:t>el</a:t>
            </a:r>
            <a:r>
              <a:rPr sz="2200" b="1" spc="-15" dirty="0">
                <a:latin typeface="Arial MT"/>
                <a:cs typeface="Arial MT"/>
              </a:rPr>
              <a:t> </a:t>
            </a:r>
            <a:r>
              <a:rPr sz="2200" b="1" dirty="0">
                <a:latin typeface="Arial MT"/>
                <a:cs typeface="Arial MT"/>
              </a:rPr>
              <a:t>tamaño</a:t>
            </a:r>
            <a:r>
              <a:rPr sz="2200" b="1" spc="-15" dirty="0">
                <a:latin typeface="Arial MT"/>
                <a:cs typeface="Arial MT"/>
              </a:rPr>
              <a:t> </a:t>
            </a:r>
            <a:r>
              <a:rPr sz="2200" b="1" dirty="0">
                <a:latin typeface="Arial MT"/>
                <a:cs typeface="Arial MT"/>
              </a:rPr>
              <a:t>celular</a:t>
            </a:r>
            <a:r>
              <a:rPr sz="2200" b="1" spc="-1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:</a:t>
            </a:r>
          </a:p>
          <a:p>
            <a:pPr marL="812800" marR="35560" lvl="2" indent="-342900">
              <a:spcBef>
                <a:spcPts val="530"/>
              </a:spcBef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  <a:tabLst>
                <a:tab pos="884555" algn="l"/>
              </a:tabLst>
            </a:pPr>
            <a:r>
              <a:rPr sz="2200" dirty="0">
                <a:latin typeface="Arial MT"/>
                <a:cs typeface="Arial MT"/>
              </a:rPr>
              <a:t>Linfomas</a:t>
            </a:r>
            <a:r>
              <a:rPr sz="2200" spc="-1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de</a:t>
            </a:r>
            <a:r>
              <a:rPr sz="2200" spc="-1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células</a:t>
            </a:r>
            <a:r>
              <a:rPr sz="2200" spc="-2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pequeñas</a:t>
            </a:r>
            <a:r>
              <a:rPr sz="2200" spc="-1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:</a:t>
            </a:r>
            <a:r>
              <a:rPr sz="2200" spc="-10" dirty="0">
                <a:latin typeface="Arial MT"/>
                <a:cs typeface="Arial MT"/>
              </a:rPr>
              <a:t> </a:t>
            </a:r>
            <a:r>
              <a:rPr sz="2200" dirty="0" err="1">
                <a:latin typeface="Arial MT"/>
                <a:cs typeface="Arial MT"/>
              </a:rPr>
              <a:t>buen</a:t>
            </a:r>
            <a:r>
              <a:rPr sz="2200" spc="-10" dirty="0">
                <a:latin typeface="Arial MT"/>
                <a:cs typeface="Arial MT"/>
              </a:rPr>
              <a:t> </a:t>
            </a:r>
            <a:r>
              <a:rPr sz="2200" dirty="0" err="1">
                <a:latin typeface="Arial MT"/>
                <a:cs typeface="Arial MT"/>
              </a:rPr>
              <a:t>pronóstico</a:t>
            </a:r>
            <a:endParaRPr sz="2200" dirty="0">
              <a:latin typeface="Arial MT"/>
              <a:cs typeface="Arial MT"/>
            </a:endParaRPr>
          </a:p>
          <a:p>
            <a:pPr marL="812800" marR="5080" lvl="2" indent="-342900">
              <a:spcBef>
                <a:spcPts val="525"/>
              </a:spcBef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  <a:tabLst>
                <a:tab pos="884555" algn="l"/>
              </a:tabLst>
            </a:pPr>
            <a:r>
              <a:rPr sz="2200" dirty="0">
                <a:latin typeface="Arial MT"/>
                <a:cs typeface="Arial MT"/>
              </a:rPr>
              <a:t>Linfomas</a:t>
            </a:r>
            <a:r>
              <a:rPr sz="2200" spc="-1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de</a:t>
            </a:r>
            <a:r>
              <a:rPr sz="2200" spc="-1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células</a:t>
            </a:r>
            <a:r>
              <a:rPr sz="2200" spc="-2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intermedias</a:t>
            </a:r>
            <a:r>
              <a:rPr sz="2200" spc="-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a</a:t>
            </a:r>
            <a:r>
              <a:rPr sz="2200" spc="-1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grandes</a:t>
            </a:r>
            <a:r>
              <a:rPr sz="2200" spc="-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:</a:t>
            </a:r>
            <a:r>
              <a:rPr sz="2200" spc="-1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peor </a:t>
            </a:r>
            <a:r>
              <a:rPr sz="2200" spc="-595" dirty="0">
                <a:latin typeface="Arial MT"/>
                <a:cs typeface="Arial MT"/>
              </a:rPr>
              <a:t> </a:t>
            </a:r>
            <a:r>
              <a:rPr sz="2200" dirty="0" err="1">
                <a:latin typeface="Arial MT"/>
                <a:cs typeface="Arial MT"/>
              </a:rPr>
              <a:t>pronóstico</a:t>
            </a:r>
            <a:r>
              <a:rPr sz="2200" spc="-5" dirty="0">
                <a:latin typeface="Arial MT"/>
                <a:cs typeface="Arial MT"/>
              </a:rPr>
              <a:t> </a:t>
            </a:r>
            <a:endParaRPr sz="2200" dirty="0">
              <a:latin typeface="Arial MT"/>
              <a:cs typeface="Arial MT"/>
            </a:endParaRPr>
          </a:p>
          <a:p>
            <a:pPr marL="355600" indent="-342900">
              <a:lnSpc>
                <a:spcPct val="100000"/>
              </a:lnSpc>
              <a:spcBef>
                <a:spcPts val="530"/>
              </a:spcBef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§"/>
              <a:tabLst>
                <a:tab pos="240665" algn="l"/>
                <a:tab pos="241300" algn="l"/>
              </a:tabLst>
            </a:pPr>
            <a:r>
              <a:rPr sz="2200" b="1" dirty="0">
                <a:latin typeface="Arial MT"/>
                <a:cs typeface="Arial MT"/>
              </a:rPr>
              <a:t>Según</a:t>
            </a:r>
            <a:r>
              <a:rPr sz="2200" b="1" spc="-15" dirty="0">
                <a:latin typeface="Arial MT"/>
                <a:cs typeface="Arial MT"/>
              </a:rPr>
              <a:t> </a:t>
            </a:r>
            <a:r>
              <a:rPr sz="2200" b="1" dirty="0">
                <a:latin typeface="Arial MT"/>
                <a:cs typeface="Arial MT"/>
              </a:rPr>
              <a:t>el</a:t>
            </a:r>
            <a:r>
              <a:rPr sz="2200" b="1" spc="-15" dirty="0">
                <a:latin typeface="Arial MT"/>
                <a:cs typeface="Arial MT"/>
              </a:rPr>
              <a:t> </a:t>
            </a:r>
            <a:r>
              <a:rPr sz="2200" b="1" dirty="0">
                <a:latin typeface="Arial MT"/>
                <a:cs typeface="Arial MT"/>
              </a:rPr>
              <a:t>patrón</a:t>
            </a:r>
            <a:r>
              <a:rPr sz="2200" b="1" spc="-15" dirty="0">
                <a:latin typeface="Arial MT"/>
                <a:cs typeface="Arial MT"/>
              </a:rPr>
              <a:t> </a:t>
            </a:r>
            <a:r>
              <a:rPr sz="2200" b="1" dirty="0">
                <a:latin typeface="Arial MT"/>
                <a:cs typeface="Arial MT"/>
              </a:rPr>
              <a:t>histológico</a:t>
            </a:r>
            <a:r>
              <a:rPr sz="2200" b="1" spc="-3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:</a:t>
            </a:r>
          </a:p>
          <a:p>
            <a:pPr marL="812800" marR="484505" lvl="2" indent="-342900">
              <a:spcBef>
                <a:spcPts val="530"/>
              </a:spcBef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  <a:tabLst>
                <a:tab pos="884555" algn="l"/>
              </a:tabLst>
            </a:pPr>
            <a:r>
              <a:rPr sz="2200" dirty="0">
                <a:latin typeface="Arial MT"/>
                <a:cs typeface="Arial MT"/>
              </a:rPr>
              <a:t>Folicular</a:t>
            </a:r>
            <a:r>
              <a:rPr sz="2200" spc="-1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:</a:t>
            </a:r>
            <a:r>
              <a:rPr sz="2200" spc="-1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remedan</a:t>
            </a:r>
            <a:r>
              <a:rPr sz="2200" spc="-1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la</a:t>
            </a:r>
            <a:r>
              <a:rPr sz="2200" spc="-1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arquitectura</a:t>
            </a:r>
            <a:r>
              <a:rPr sz="2200" spc="-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normal</a:t>
            </a:r>
            <a:r>
              <a:rPr sz="2200" spc="-1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del </a:t>
            </a:r>
            <a:r>
              <a:rPr sz="2200" spc="-595" dirty="0">
                <a:latin typeface="Arial MT"/>
                <a:cs typeface="Arial MT"/>
              </a:rPr>
              <a:t> </a:t>
            </a:r>
            <a:r>
              <a:rPr sz="2200" dirty="0" err="1">
                <a:latin typeface="Arial MT"/>
                <a:cs typeface="Arial MT"/>
              </a:rPr>
              <a:t>ganglio</a:t>
            </a:r>
            <a:r>
              <a:rPr sz="2200" spc="-5" dirty="0">
                <a:latin typeface="Arial MT"/>
                <a:cs typeface="Arial MT"/>
              </a:rPr>
              <a:t> </a:t>
            </a:r>
            <a:r>
              <a:rPr lang="es-ES" sz="2200" spc="-5" dirty="0">
                <a:latin typeface="Arial MT"/>
                <a:cs typeface="Arial MT"/>
              </a:rPr>
              <a:t>(B)</a:t>
            </a:r>
          </a:p>
          <a:p>
            <a:pPr marL="812800" marR="484505" lvl="2" indent="-342900">
              <a:spcBef>
                <a:spcPts val="530"/>
              </a:spcBef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  <a:tabLst>
                <a:tab pos="884555" algn="l"/>
              </a:tabLst>
            </a:pPr>
            <a:r>
              <a:rPr sz="2200" dirty="0" err="1">
                <a:latin typeface="Arial MT"/>
                <a:cs typeface="Arial MT"/>
              </a:rPr>
              <a:t>Difuso</a:t>
            </a:r>
            <a:r>
              <a:rPr sz="2200" spc="-3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:</a:t>
            </a:r>
            <a:r>
              <a:rPr sz="2200" spc="-1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borran</a:t>
            </a:r>
            <a:r>
              <a:rPr sz="2200" spc="-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la</a:t>
            </a:r>
            <a:r>
              <a:rPr sz="2200" spc="-15" dirty="0">
                <a:latin typeface="Arial MT"/>
                <a:cs typeface="Arial MT"/>
              </a:rPr>
              <a:t> </a:t>
            </a:r>
            <a:r>
              <a:rPr sz="2200" dirty="0" err="1">
                <a:latin typeface="Arial MT"/>
                <a:cs typeface="Arial MT"/>
              </a:rPr>
              <a:t>arquitectura</a:t>
            </a:r>
            <a:r>
              <a:rPr lang="es-ES" sz="2200" dirty="0">
                <a:latin typeface="Arial MT"/>
                <a:cs typeface="Arial MT"/>
              </a:rPr>
              <a:t> (T o B)</a:t>
            </a:r>
            <a:endParaRPr sz="22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316EC9AD-C48D-45EF-AA60-E336A6D7E1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533400"/>
            <a:ext cx="3657600" cy="289560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38AAC8A2-232C-40E2-84A8-B636B449B8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7000" y="3581400"/>
            <a:ext cx="4428732" cy="3091543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73AB1744-BEA1-400C-B901-F36065C2C3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57800" y="631180"/>
            <a:ext cx="3276600" cy="2797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6057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B0D14D12-E849-4055-AD4A-7BE2C4F0A0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723900"/>
            <a:ext cx="8077200" cy="541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669126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5940" y="519248"/>
            <a:ext cx="7922260" cy="62837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spc="-105" dirty="0">
                <a:cs typeface="Arial MT"/>
              </a:rPr>
              <a:t>L</a:t>
            </a:r>
            <a:r>
              <a:rPr lang="es-ES" sz="4000" spc="-105" dirty="0" err="1">
                <a:cs typeface="Arial MT"/>
              </a:rPr>
              <a:t>infoma</a:t>
            </a:r>
            <a:r>
              <a:rPr sz="4000" spc="-400" dirty="0">
                <a:cs typeface="Arial MT"/>
              </a:rPr>
              <a:t> </a:t>
            </a:r>
            <a:r>
              <a:rPr sz="4000" spc="-105" dirty="0">
                <a:cs typeface="Arial MT"/>
              </a:rPr>
              <a:t>B</a:t>
            </a:r>
            <a:r>
              <a:rPr lang="es-ES" sz="4000" spc="-105" dirty="0" err="1">
                <a:cs typeface="Arial MT"/>
              </a:rPr>
              <a:t>urkitt</a:t>
            </a:r>
            <a:r>
              <a:rPr lang="es-ES" sz="4000" dirty="0">
                <a:cs typeface="Arial MT"/>
              </a:rPr>
              <a:t>:</a:t>
            </a:r>
            <a:endParaRPr sz="4000" dirty="0">
              <a:cs typeface="Arial M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50240" y="1559102"/>
            <a:ext cx="7318375" cy="4534703"/>
          </a:xfrm>
          <a:prstGeom prst="rect">
            <a:avLst/>
          </a:prstGeom>
        </p:spPr>
        <p:txBody>
          <a:bodyPr vert="horz" wrap="square" lIns="0" tIns="7937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625"/>
              </a:spcBef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  <a:tabLst>
                <a:tab pos="240665" algn="l"/>
                <a:tab pos="241300" algn="l"/>
              </a:tabLst>
            </a:pPr>
            <a:r>
              <a:rPr sz="2200" dirty="0">
                <a:latin typeface="Arial MT"/>
                <a:cs typeface="Arial MT"/>
              </a:rPr>
              <a:t>Altamente</a:t>
            </a:r>
            <a:r>
              <a:rPr sz="2200" spc="-2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agresivo</a:t>
            </a:r>
            <a:r>
              <a:rPr sz="2200" spc="-2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pero</a:t>
            </a:r>
            <a:r>
              <a:rPr sz="2200" spc="-1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curable</a:t>
            </a:r>
          </a:p>
          <a:p>
            <a:pPr marL="355600" indent="-342900">
              <a:lnSpc>
                <a:spcPct val="100000"/>
              </a:lnSpc>
              <a:spcBef>
                <a:spcPts val="530"/>
              </a:spcBef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  <a:tabLst>
                <a:tab pos="240665" algn="l"/>
                <a:tab pos="241300" algn="l"/>
                <a:tab pos="1266190" algn="l"/>
              </a:tabLst>
            </a:pPr>
            <a:r>
              <a:rPr sz="2200" dirty="0">
                <a:latin typeface="Arial MT"/>
                <a:cs typeface="Arial MT"/>
              </a:rPr>
              <a:t>Estirpe	B</a:t>
            </a:r>
          </a:p>
          <a:p>
            <a:pPr marL="355600" marR="1440180" indent="-342900">
              <a:lnSpc>
                <a:spcPct val="120000"/>
              </a:lnSpc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  <a:tabLst>
                <a:tab pos="240665" algn="l"/>
                <a:tab pos="241300" algn="l"/>
              </a:tabLst>
            </a:pPr>
            <a:r>
              <a:rPr sz="2200" dirty="0">
                <a:latin typeface="Arial MT"/>
                <a:cs typeface="Arial MT"/>
              </a:rPr>
              <a:t>Se </a:t>
            </a:r>
            <a:r>
              <a:rPr sz="2200" spc="-5" dirty="0">
                <a:latin typeface="Arial MT"/>
                <a:cs typeface="Arial MT"/>
              </a:rPr>
              <a:t>presentan </a:t>
            </a:r>
            <a:r>
              <a:rPr sz="2200" dirty="0">
                <a:latin typeface="Arial MT"/>
                <a:cs typeface="Arial MT"/>
              </a:rPr>
              <a:t>como masas extraganglionares </a:t>
            </a:r>
            <a:r>
              <a:rPr sz="2200" spc="-60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3</a:t>
            </a:r>
            <a:r>
              <a:rPr sz="2200" spc="-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tipos:</a:t>
            </a:r>
          </a:p>
          <a:p>
            <a:pPr marL="355600" marR="5080" indent="-342900">
              <a:lnSpc>
                <a:spcPct val="100000"/>
              </a:lnSpc>
              <a:spcBef>
                <a:spcPts val="525"/>
              </a:spcBef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  <a:tabLst>
                <a:tab pos="4692650" algn="l"/>
              </a:tabLst>
            </a:pPr>
            <a:r>
              <a:rPr sz="2200" dirty="0">
                <a:latin typeface="Arial MT"/>
                <a:cs typeface="Arial MT"/>
              </a:rPr>
              <a:t>-endemico</a:t>
            </a:r>
            <a:r>
              <a:rPr sz="2200" spc="1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(Africa y</a:t>
            </a:r>
            <a:r>
              <a:rPr sz="2200" spc="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Nueva Guinea</a:t>
            </a:r>
            <a:r>
              <a:rPr sz="2200" spc="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):	en</a:t>
            </a:r>
            <a:r>
              <a:rPr sz="2200" spc="-4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niños-</a:t>
            </a:r>
            <a:r>
              <a:rPr sz="2200" spc="-4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mandíbula, </a:t>
            </a:r>
            <a:r>
              <a:rPr sz="2200" spc="-59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órbita, gónadas,riñon, mamas. El genoma del VEB está </a:t>
            </a:r>
            <a:r>
              <a:rPr sz="2200" spc="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presente</a:t>
            </a:r>
            <a:r>
              <a:rPr sz="2200" spc="-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en</a:t>
            </a:r>
            <a:r>
              <a:rPr sz="2200" spc="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todas</a:t>
            </a:r>
            <a:r>
              <a:rPr sz="2200" spc="-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las</a:t>
            </a:r>
            <a:r>
              <a:rPr sz="2200" spc="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cel</a:t>
            </a:r>
            <a:r>
              <a:rPr sz="2200" spc="-1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neoplásicas.</a:t>
            </a:r>
          </a:p>
          <a:p>
            <a:pPr marL="355600" marR="1189355" indent="-342900">
              <a:lnSpc>
                <a:spcPct val="100000"/>
              </a:lnSpc>
              <a:spcBef>
                <a:spcPts val="530"/>
              </a:spcBef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sz="2200" dirty="0">
                <a:latin typeface="Arial MT"/>
                <a:cs typeface="Arial MT"/>
              </a:rPr>
              <a:t>-esporádico : niños-adultos jóvenes ( masa íleo- </a:t>
            </a:r>
            <a:r>
              <a:rPr sz="2200" spc="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cecal).VEB</a:t>
            </a:r>
            <a:r>
              <a:rPr sz="2200" spc="-3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se</a:t>
            </a:r>
            <a:r>
              <a:rPr sz="2200" spc="-1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detecta</a:t>
            </a:r>
            <a:r>
              <a:rPr sz="2200" spc="-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en</a:t>
            </a:r>
            <a:r>
              <a:rPr sz="2200" spc="-1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el</a:t>
            </a:r>
            <a:r>
              <a:rPr sz="2200" spc="-1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29-30%</a:t>
            </a:r>
            <a:r>
              <a:rPr sz="2200" spc="-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de</a:t>
            </a:r>
            <a:r>
              <a:rPr sz="2200" spc="-1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los</a:t>
            </a:r>
            <a:r>
              <a:rPr sz="2200" spc="-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casos</a:t>
            </a:r>
          </a:p>
          <a:p>
            <a:pPr marL="355600" marR="228600" indent="-342900">
              <a:lnSpc>
                <a:spcPct val="100000"/>
              </a:lnSpc>
              <a:spcBef>
                <a:spcPts val="530"/>
              </a:spcBef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sz="2200" dirty="0">
                <a:latin typeface="Arial MT"/>
                <a:cs typeface="Arial MT"/>
              </a:rPr>
              <a:t>-Asociado</a:t>
            </a:r>
            <a:r>
              <a:rPr sz="2200" spc="-2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a</a:t>
            </a:r>
            <a:r>
              <a:rPr sz="2200" spc="-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inmunodeficiencias</a:t>
            </a:r>
            <a:r>
              <a:rPr sz="2200" spc="-5" dirty="0">
                <a:latin typeface="Arial MT"/>
                <a:cs typeface="Arial MT"/>
              </a:rPr>
              <a:t> (HIV)VEB</a:t>
            </a:r>
            <a:r>
              <a:rPr sz="2200" spc="-3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en 25%</a:t>
            </a:r>
            <a:r>
              <a:rPr sz="2200" spc="-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de</a:t>
            </a:r>
            <a:r>
              <a:rPr sz="2200" spc="-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los </a:t>
            </a:r>
            <a:r>
              <a:rPr sz="2200" spc="-59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casos-localización</a:t>
            </a:r>
            <a:r>
              <a:rPr sz="2200" spc="-2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ganglionar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499990" y="836675"/>
            <a:ext cx="3120390" cy="312039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2411729" y="4365066"/>
            <a:ext cx="3816985" cy="1200785"/>
          </a:xfrm>
          <a:prstGeom prst="rect">
            <a:avLst/>
          </a:prstGeom>
          <a:ln w="9525">
            <a:solidFill>
              <a:srgbClr val="006FC0"/>
            </a:solidFill>
          </a:ln>
        </p:spPr>
        <p:txBody>
          <a:bodyPr vert="horz" wrap="square" lIns="0" tIns="40005" rIns="0" bIns="0" rtlCol="0">
            <a:spAutoFit/>
          </a:bodyPr>
          <a:lstStyle/>
          <a:p>
            <a:pPr marL="91440" marR="274955">
              <a:lnSpc>
                <a:spcPct val="100000"/>
              </a:lnSpc>
              <a:spcBef>
                <a:spcPts val="315"/>
              </a:spcBef>
            </a:pPr>
            <a:r>
              <a:rPr sz="1800" i="1" spc="-35" dirty="0">
                <a:latin typeface="Arial"/>
                <a:cs typeface="Arial"/>
              </a:rPr>
              <a:t>Todas</a:t>
            </a:r>
            <a:r>
              <a:rPr sz="1800" i="1" dirty="0">
                <a:latin typeface="Arial"/>
                <a:cs typeface="Arial"/>
              </a:rPr>
              <a:t> </a:t>
            </a:r>
            <a:r>
              <a:rPr sz="1800" i="1" spc="-5" dirty="0">
                <a:latin typeface="Arial"/>
                <a:cs typeface="Arial"/>
              </a:rPr>
              <a:t>las</a:t>
            </a:r>
            <a:r>
              <a:rPr sz="1800" i="1" dirty="0">
                <a:latin typeface="Arial"/>
                <a:cs typeface="Arial"/>
              </a:rPr>
              <a:t> </a:t>
            </a:r>
            <a:r>
              <a:rPr sz="1800" i="1" spc="-5" dirty="0">
                <a:latin typeface="Arial"/>
                <a:cs typeface="Arial"/>
              </a:rPr>
              <a:t>formas</a:t>
            </a:r>
            <a:r>
              <a:rPr sz="1800" i="1" dirty="0">
                <a:latin typeface="Arial"/>
                <a:cs typeface="Arial"/>
              </a:rPr>
              <a:t> </a:t>
            </a:r>
            <a:r>
              <a:rPr sz="1800" i="1" spc="-5" dirty="0">
                <a:latin typeface="Arial"/>
                <a:cs typeface="Arial"/>
              </a:rPr>
              <a:t>del</a:t>
            </a:r>
            <a:r>
              <a:rPr sz="1800" i="1" spc="-10" dirty="0">
                <a:latin typeface="Arial"/>
                <a:cs typeface="Arial"/>
              </a:rPr>
              <a:t> </a:t>
            </a:r>
            <a:r>
              <a:rPr sz="1800" i="1" spc="-5" dirty="0">
                <a:latin typeface="Arial"/>
                <a:cs typeface="Arial"/>
              </a:rPr>
              <a:t>Burkitt</a:t>
            </a:r>
            <a:r>
              <a:rPr sz="1800" i="1" dirty="0">
                <a:latin typeface="Arial"/>
                <a:cs typeface="Arial"/>
              </a:rPr>
              <a:t> </a:t>
            </a:r>
            <a:r>
              <a:rPr sz="1800" i="1" spc="-5" dirty="0">
                <a:latin typeface="Arial"/>
                <a:cs typeface="Arial"/>
              </a:rPr>
              <a:t>se </a:t>
            </a:r>
            <a:r>
              <a:rPr sz="1800" i="1" dirty="0">
                <a:latin typeface="Arial"/>
                <a:cs typeface="Arial"/>
              </a:rPr>
              <a:t> </a:t>
            </a:r>
            <a:r>
              <a:rPr sz="1800" i="1" spc="-5" dirty="0">
                <a:latin typeface="Arial"/>
                <a:cs typeface="Arial"/>
              </a:rPr>
              <a:t>asocian</a:t>
            </a:r>
            <a:r>
              <a:rPr sz="1800" i="1" spc="-20" dirty="0">
                <a:latin typeface="Arial"/>
                <a:cs typeface="Arial"/>
              </a:rPr>
              <a:t> </a:t>
            </a:r>
            <a:r>
              <a:rPr sz="1800" i="1" spc="-5" dirty="0">
                <a:latin typeface="Arial"/>
                <a:cs typeface="Arial"/>
              </a:rPr>
              <a:t>a </a:t>
            </a:r>
            <a:r>
              <a:rPr sz="1800" i="1" dirty="0">
                <a:latin typeface="Arial"/>
                <a:cs typeface="Arial"/>
              </a:rPr>
              <a:t>translocaciones</a:t>
            </a:r>
            <a:r>
              <a:rPr sz="1800" i="1" spc="-30" dirty="0">
                <a:latin typeface="Arial"/>
                <a:cs typeface="Arial"/>
              </a:rPr>
              <a:t> </a:t>
            </a:r>
            <a:r>
              <a:rPr sz="1800" i="1" spc="-5" dirty="0">
                <a:latin typeface="Arial"/>
                <a:cs typeface="Arial"/>
              </a:rPr>
              <a:t>del gen </a:t>
            </a:r>
            <a:r>
              <a:rPr sz="1800" i="1" spc="-484" dirty="0">
                <a:latin typeface="Arial"/>
                <a:cs typeface="Arial"/>
              </a:rPr>
              <a:t> </a:t>
            </a:r>
            <a:r>
              <a:rPr sz="1800" i="1" dirty="0">
                <a:latin typeface="Arial"/>
                <a:cs typeface="Arial"/>
              </a:rPr>
              <a:t>c-myc</a:t>
            </a:r>
            <a:r>
              <a:rPr sz="1800" i="1" spc="-5" dirty="0">
                <a:latin typeface="Arial"/>
                <a:cs typeface="Arial"/>
              </a:rPr>
              <a:t> situado</a:t>
            </a:r>
            <a:r>
              <a:rPr sz="1800" i="1" dirty="0">
                <a:latin typeface="Arial"/>
                <a:cs typeface="Arial"/>
              </a:rPr>
              <a:t> </a:t>
            </a:r>
            <a:r>
              <a:rPr sz="1800" i="1" spc="-5" dirty="0">
                <a:latin typeface="Arial"/>
                <a:cs typeface="Arial"/>
              </a:rPr>
              <a:t>en</a:t>
            </a:r>
            <a:r>
              <a:rPr sz="1800" i="1" dirty="0">
                <a:latin typeface="Arial"/>
                <a:cs typeface="Arial"/>
              </a:rPr>
              <a:t> </a:t>
            </a:r>
            <a:r>
              <a:rPr sz="1800" i="1" spc="-5" dirty="0">
                <a:latin typeface="Arial"/>
                <a:cs typeface="Arial"/>
              </a:rPr>
              <a:t>el</a:t>
            </a:r>
            <a:r>
              <a:rPr sz="1800" i="1" dirty="0">
                <a:latin typeface="Arial"/>
                <a:cs typeface="Arial"/>
              </a:rPr>
              <a:t> </a:t>
            </a:r>
            <a:r>
              <a:rPr sz="1800" i="1" spc="-5" dirty="0">
                <a:latin typeface="Arial"/>
                <a:cs typeface="Arial"/>
              </a:rPr>
              <a:t>cromosoma</a:t>
            </a:r>
            <a:r>
              <a:rPr sz="1800" i="1" dirty="0">
                <a:latin typeface="Arial"/>
                <a:cs typeface="Arial"/>
              </a:rPr>
              <a:t> </a:t>
            </a:r>
            <a:r>
              <a:rPr sz="1800" i="1" spc="-5" dirty="0">
                <a:latin typeface="Arial"/>
                <a:cs typeface="Arial"/>
              </a:rPr>
              <a:t>8 </a:t>
            </a:r>
            <a:r>
              <a:rPr sz="1800" i="1" spc="-484" dirty="0">
                <a:latin typeface="Arial"/>
                <a:cs typeface="Arial"/>
              </a:rPr>
              <a:t> </a:t>
            </a:r>
            <a:r>
              <a:rPr sz="1800" i="1" spc="-5" dirty="0">
                <a:latin typeface="Arial"/>
                <a:cs typeface="Arial"/>
              </a:rPr>
              <a:t>(t8;14)</a:t>
            </a:r>
            <a:endParaRPr sz="180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75690" y="833247"/>
            <a:ext cx="3364229" cy="3027807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67537" y="313435"/>
            <a:ext cx="7776845" cy="727076"/>
          </a:xfrm>
          <a:custGeom>
            <a:avLst/>
            <a:gdLst/>
            <a:ahLst/>
            <a:cxnLst/>
            <a:rect l="l" t="t" r="r" b="b"/>
            <a:pathLst>
              <a:path w="7776845" h="1152525">
                <a:moveTo>
                  <a:pt x="7776845" y="0"/>
                </a:moveTo>
                <a:lnTo>
                  <a:pt x="0" y="0"/>
                </a:lnTo>
                <a:lnTo>
                  <a:pt x="0" y="1152131"/>
                </a:lnTo>
                <a:lnTo>
                  <a:pt x="7776845" y="1152131"/>
                </a:lnTo>
                <a:lnTo>
                  <a:pt x="7776845" y="0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46354" y="313436"/>
            <a:ext cx="6171565" cy="727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600" spc="-95" dirty="0">
                <a:solidFill>
                  <a:srgbClr val="3D3C2C"/>
                </a:solidFill>
                <a:cs typeface="Arial MT"/>
              </a:rPr>
              <a:t>Diagnóstico</a:t>
            </a:r>
            <a:r>
              <a:rPr sz="4600" spc="-200" dirty="0">
                <a:solidFill>
                  <a:srgbClr val="3D3C2C"/>
                </a:solidFill>
                <a:cs typeface="Arial MT"/>
              </a:rPr>
              <a:t> </a:t>
            </a:r>
            <a:r>
              <a:rPr sz="4600" spc="-50" dirty="0">
                <a:solidFill>
                  <a:srgbClr val="3D3C2C"/>
                </a:solidFill>
                <a:cs typeface="Arial MT"/>
              </a:rPr>
              <a:t>de</a:t>
            </a:r>
            <a:r>
              <a:rPr sz="4600" spc="-220" dirty="0">
                <a:solidFill>
                  <a:srgbClr val="3D3C2C"/>
                </a:solidFill>
                <a:cs typeface="Arial MT"/>
              </a:rPr>
              <a:t> </a:t>
            </a:r>
            <a:r>
              <a:rPr sz="4600" spc="-90" dirty="0">
                <a:solidFill>
                  <a:srgbClr val="3D3C2C"/>
                </a:solidFill>
                <a:cs typeface="Arial MT"/>
              </a:rPr>
              <a:t>Linfoma</a:t>
            </a:r>
            <a:r>
              <a:rPr sz="4600" spc="-204" dirty="0">
                <a:solidFill>
                  <a:srgbClr val="3D3C2C"/>
                </a:solidFill>
                <a:cs typeface="Arial MT"/>
              </a:rPr>
              <a:t> </a:t>
            </a:r>
            <a:r>
              <a:rPr sz="4600" dirty="0">
                <a:solidFill>
                  <a:srgbClr val="3D3C2C"/>
                </a:solidFill>
                <a:latin typeface="Arial MT"/>
                <a:cs typeface="Arial MT"/>
              </a:rPr>
              <a:t>:</a:t>
            </a:r>
            <a:endParaRPr sz="4600" dirty="0">
              <a:latin typeface="Arial MT"/>
              <a:cs typeface="Arial M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50240" y="1374647"/>
            <a:ext cx="7495540" cy="4869666"/>
          </a:xfrm>
          <a:prstGeom prst="rect">
            <a:avLst/>
          </a:prstGeom>
        </p:spPr>
        <p:txBody>
          <a:bodyPr vert="horz" wrap="square" lIns="0" tIns="14732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160"/>
              </a:spcBef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  <a:tabLst>
                <a:tab pos="241300" algn="l"/>
              </a:tabLst>
            </a:pPr>
            <a:r>
              <a:rPr sz="2400" b="1" spc="-5" dirty="0">
                <a:latin typeface="Arial"/>
                <a:cs typeface="Arial"/>
              </a:rPr>
              <a:t>Historia</a:t>
            </a:r>
            <a:r>
              <a:rPr sz="2400" b="1" spc="-10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clínica</a:t>
            </a:r>
            <a:r>
              <a:rPr sz="2400" b="1" spc="-10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completa</a:t>
            </a:r>
            <a:endParaRPr sz="2400" dirty="0">
              <a:latin typeface="Arial"/>
              <a:cs typeface="Arial"/>
            </a:endParaRPr>
          </a:p>
          <a:p>
            <a:pPr marL="355600" marR="451484" indent="-342900">
              <a:lnSpc>
                <a:spcPct val="103200"/>
              </a:lnSpc>
              <a:spcBef>
                <a:spcPts val="969"/>
              </a:spcBef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sz="2400" spc="-5" dirty="0">
                <a:latin typeface="Arial MT"/>
                <a:cs typeface="Arial MT"/>
              </a:rPr>
              <a:t>síntomas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B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:</a:t>
            </a:r>
            <a:r>
              <a:rPr sz="2400" spc="-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Fiebre,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sudoración</a:t>
            </a:r>
            <a:r>
              <a:rPr sz="2400" spc="3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nocturna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, </a:t>
            </a:r>
            <a:r>
              <a:rPr sz="2400" spc="-65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pérdida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de </a:t>
            </a:r>
            <a:r>
              <a:rPr sz="2400" spc="-5" dirty="0">
                <a:latin typeface="Arial MT"/>
                <a:cs typeface="Arial MT"/>
              </a:rPr>
              <a:t>peso</a:t>
            </a:r>
            <a:endParaRPr sz="2400" dirty="0">
              <a:latin typeface="Arial MT"/>
              <a:cs typeface="Arial MT"/>
            </a:endParaRPr>
          </a:p>
          <a:p>
            <a:pPr marL="457200" indent="-457200">
              <a:lnSpc>
                <a:spcPct val="100000"/>
              </a:lnSpc>
              <a:spcBef>
                <a:spcPts val="5"/>
              </a:spcBef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</a:pPr>
            <a:endParaRPr sz="3500" dirty="0">
              <a:latin typeface="Arial MT"/>
              <a:cs typeface="Arial MT"/>
            </a:endParaRPr>
          </a:p>
          <a:p>
            <a:pPr marL="355600" marR="902335" indent="-342900">
              <a:lnSpc>
                <a:spcPct val="100000"/>
              </a:lnSpc>
              <a:spcBef>
                <a:spcPts val="5"/>
              </a:spcBef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  <a:tabLst>
                <a:tab pos="241300" algn="l"/>
              </a:tabLst>
            </a:pPr>
            <a:r>
              <a:rPr sz="2400" spc="-5" dirty="0">
                <a:latin typeface="Arial MT"/>
                <a:cs typeface="Arial MT"/>
              </a:rPr>
              <a:t>Biopsia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ganglionar</a:t>
            </a:r>
            <a:r>
              <a:rPr sz="2400" spc="3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: </a:t>
            </a:r>
            <a:r>
              <a:rPr sz="2400" spc="-5" dirty="0">
                <a:latin typeface="Arial MT"/>
                <a:cs typeface="Arial MT"/>
              </a:rPr>
              <a:t>el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cirujano</a:t>
            </a:r>
            <a:r>
              <a:rPr sz="2400" spc="3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debe</a:t>
            </a:r>
            <a:r>
              <a:rPr sz="2400" spc="2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extirpar</a:t>
            </a:r>
            <a:r>
              <a:rPr sz="2400" spc="2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el </a:t>
            </a:r>
            <a:r>
              <a:rPr sz="2400" spc="-650" dirty="0">
                <a:latin typeface="Arial MT"/>
                <a:cs typeface="Arial MT"/>
              </a:rPr>
              <a:t> </a:t>
            </a:r>
            <a:r>
              <a:rPr sz="2400" dirty="0">
                <a:solidFill>
                  <a:schemeClr val="accent1"/>
                </a:solidFill>
                <a:latin typeface="Arial MT"/>
                <a:cs typeface="Arial MT"/>
              </a:rPr>
              <a:t>GANGLIO</a:t>
            </a:r>
            <a:r>
              <a:rPr sz="2400" spc="-25" dirty="0">
                <a:solidFill>
                  <a:schemeClr val="accent1"/>
                </a:solidFill>
                <a:latin typeface="Arial MT"/>
                <a:cs typeface="Arial MT"/>
              </a:rPr>
              <a:t> </a:t>
            </a:r>
            <a:r>
              <a:rPr sz="2400" spc="-10" dirty="0">
                <a:solidFill>
                  <a:schemeClr val="accent1"/>
                </a:solidFill>
                <a:latin typeface="Arial MT"/>
                <a:cs typeface="Arial MT"/>
              </a:rPr>
              <a:t>COMPLETO</a:t>
            </a:r>
            <a:endParaRPr sz="2400" dirty="0">
              <a:solidFill>
                <a:schemeClr val="accent1"/>
              </a:solidFill>
              <a:latin typeface="Arial MT"/>
              <a:cs typeface="Arial MT"/>
            </a:endParaRPr>
          </a:p>
          <a:p>
            <a:pPr marL="457200" indent="-457200">
              <a:lnSpc>
                <a:spcPct val="100000"/>
              </a:lnSpc>
              <a:spcBef>
                <a:spcPts val="5"/>
              </a:spcBef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</a:pPr>
            <a:endParaRPr sz="3500" dirty="0">
              <a:solidFill>
                <a:schemeClr val="tx2">
                  <a:lumMod val="60000"/>
                  <a:lumOff val="40000"/>
                </a:schemeClr>
              </a:solidFill>
              <a:latin typeface="Arial MT"/>
              <a:cs typeface="Arial MT"/>
            </a:endParaRPr>
          </a:p>
          <a:p>
            <a:pPr marL="355600" marR="147320" indent="-342900">
              <a:lnSpc>
                <a:spcPct val="100000"/>
              </a:lnSpc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  <a:tabLst>
                <a:tab pos="241300" algn="l"/>
              </a:tabLst>
            </a:pPr>
            <a:r>
              <a:rPr sz="2400" spc="-5" dirty="0">
                <a:solidFill>
                  <a:schemeClr val="accent1"/>
                </a:solidFill>
                <a:latin typeface="Arial MT"/>
                <a:cs typeface="Arial MT"/>
              </a:rPr>
              <a:t>NUNCA</a:t>
            </a:r>
            <a:r>
              <a:rPr sz="2400" spc="-130" dirty="0">
                <a:solidFill>
                  <a:schemeClr val="accent1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chemeClr val="accent1"/>
                </a:solidFill>
                <a:latin typeface="Arial MT"/>
                <a:cs typeface="Arial MT"/>
              </a:rPr>
              <a:t>PUNCION</a:t>
            </a:r>
            <a:r>
              <a:rPr sz="2400" spc="5" dirty="0">
                <a:solidFill>
                  <a:schemeClr val="accent1"/>
                </a:solidFill>
                <a:latin typeface="Arial MT"/>
                <a:cs typeface="Arial MT"/>
              </a:rPr>
              <a:t> </a:t>
            </a:r>
            <a:r>
              <a:rPr sz="2400" spc="-45" dirty="0">
                <a:solidFill>
                  <a:schemeClr val="accent1"/>
                </a:solidFill>
                <a:latin typeface="Arial MT"/>
                <a:cs typeface="Arial MT"/>
              </a:rPr>
              <a:t>(PAF</a:t>
            </a:r>
            <a:r>
              <a:rPr sz="2400" spc="-5" dirty="0">
                <a:solidFill>
                  <a:schemeClr val="accent1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chemeClr val="accent1"/>
                </a:solidFill>
                <a:latin typeface="Arial MT"/>
                <a:cs typeface="Arial MT"/>
              </a:rPr>
              <a:t>)</a:t>
            </a:r>
            <a:r>
              <a:rPr sz="2400" spc="5" dirty="0">
                <a:solidFill>
                  <a:schemeClr val="accent1"/>
                </a:solidFill>
                <a:latin typeface="Arial MT"/>
                <a:cs typeface="Arial MT"/>
              </a:rPr>
              <a:t> </a:t>
            </a:r>
            <a:r>
              <a:rPr sz="2400" spc="-50" dirty="0">
                <a:solidFill>
                  <a:schemeClr val="accent1"/>
                </a:solidFill>
                <a:latin typeface="Arial MT"/>
                <a:cs typeface="Arial MT"/>
              </a:rPr>
              <a:t>PARA</a:t>
            </a:r>
            <a:r>
              <a:rPr sz="2400" spc="-125" dirty="0">
                <a:solidFill>
                  <a:schemeClr val="accent1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chemeClr val="accent1"/>
                </a:solidFill>
                <a:latin typeface="Arial MT"/>
                <a:cs typeface="Arial MT"/>
              </a:rPr>
              <a:t>DIAGNÓSTICO</a:t>
            </a:r>
            <a:r>
              <a:rPr sz="2400" spc="-20" dirty="0">
                <a:solidFill>
                  <a:schemeClr val="accent1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chemeClr val="accent1"/>
                </a:solidFill>
                <a:latin typeface="Arial MT"/>
                <a:cs typeface="Arial MT"/>
              </a:rPr>
              <a:t>DE </a:t>
            </a:r>
            <a:r>
              <a:rPr sz="2400" spc="-650" dirty="0">
                <a:solidFill>
                  <a:schemeClr val="accent1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chemeClr val="accent1"/>
                </a:solidFill>
                <a:latin typeface="Arial MT"/>
                <a:cs typeface="Arial MT"/>
              </a:rPr>
              <a:t>LINFOMA</a:t>
            </a:r>
            <a:endParaRPr sz="2400" dirty="0">
              <a:solidFill>
                <a:schemeClr val="accent1"/>
              </a:solidFill>
              <a:latin typeface="Arial MT"/>
              <a:cs typeface="Arial MT"/>
            </a:endParaRPr>
          </a:p>
          <a:p>
            <a:pPr marL="457200" indent="-457200">
              <a:lnSpc>
                <a:spcPct val="100000"/>
              </a:lnSpc>
              <a:spcBef>
                <a:spcPts val="10"/>
              </a:spcBef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</a:pPr>
            <a:endParaRPr sz="3500" dirty="0">
              <a:latin typeface="Arial MT"/>
              <a:cs typeface="Arial MT"/>
            </a:endParaRPr>
          </a:p>
          <a:p>
            <a:pPr marL="355600" indent="-342900">
              <a:lnSpc>
                <a:spcPct val="100000"/>
              </a:lnSpc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  <a:tabLst>
                <a:tab pos="241300" algn="l"/>
              </a:tabLst>
            </a:pPr>
            <a:r>
              <a:rPr sz="2400" spc="-5" dirty="0" err="1">
                <a:latin typeface="Arial MT"/>
                <a:cs typeface="Arial MT"/>
              </a:rPr>
              <a:t>Inmunotipificació</a:t>
            </a:r>
            <a:r>
              <a:rPr lang="es-ES" sz="2400" spc="45" dirty="0">
                <a:latin typeface="Arial MT"/>
                <a:cs typeface="Arial MT"/>
              </a:rPr>
              <a:t>n </a:t>
            </a:r>
            <a:r>
              <a:rPr sz="2400" dirty="0">
                <a:latin typeface="Arial MT"/>
                <a:cs typeface="Arial MT"/>
              </a:rPr>
              <a:t>(</a:t>
            </a:r>
            <a:r>
              <a:rPr sz="2400" spc="-5" dirty="0" err="1">
                <a:latin typeface="Arial MT"/>
                <a:cs typeface="Arial MT"/>
              </a:rPr>
              <a:t>técnicas</a:t>
            </a:r>
            <a:r>
              <a:rPr sz="2400" spc="2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de</a:t>
            </a:r>
            <a:r>
              <a:rPr sz="2400" spc="20" dirty="0">
                <a:latin typeface="Arial MT"/>
                <a:cs typeface="Arial MT"/>
              </a:rPr>
              <a:t> </a:t>
            </a:r>
            <a:r>
              <a:rPr sz="2400" spc="-5" dirty="0" err="1">
                <a:latin typeface="Arial MT"/>
                <a:cs typeface="Arial MT"/>
              </a:rPr>
              <a:t>inmunohistoquímica</a:t>
            </a:r>
            <a:r>
              <a:rPr sz="2400" dirty="0">
                <a:latin typeface="Arial MT"/>
                <a:cs typeface="Arial MT"/>
              </a:rPr>
              <a:t>)</a:t>
            </a:r>
          </a:p>
        </p:txBody>
      </p:sp>
      <p:sp>
        <p:nvSpPr>
          <p:cNvPr id="5" name="object 5"/>
          <p:cNvSpPr/>
          <p:nvPr/>
        </p:nvSpPr>
        <p:spPr>
          <a:xfrm>
            <a:off x="539546" y="2996945"/>
            <a:ext cx="7705090" cy="0"/>
          </a:xfrm>
          <a:custGeom>
            <a:avLst/>
            <a:gdLst/>
            <a:ahLst/>
            <a:cxnLst/>
            <a:rect l="l" t="t" r="r" b="b"/>
            <a:pathLst>
              <a:path w="7705090">
                <a:moveTo>
                  <a:pt x="0" y="0"/>
                </a:moveTo>
                <a:lnTo>
                  <a:pt x="7704912" y="0"/>
                </a:lnTo>
              </a:path>
            </a:pathLst>
          </a:custGeom>
          <a:ln w="28575">
            <a:solidFill>
              <a:schemeClr val="accent2">
                <a:lumMod val="75000"/>
              </a:schemeClr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33B7C640-CC20-4B84-8189-5DB9AB764A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304800"/>
            <a:ext cx="8001000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311139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4800" y="224494"/>
            <a:ext cx="7642969" cy="88421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vert="horz" wrap="square" lIns="0" tIns="205104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1614"/>
              </a:spcBef>
            </a:pPr>
            <a:r>
              <a:rPr sz="4400" spc="-95" dirty="0" err="1">
                <a:solidFill>
                  <a:srgbClr val="3D3C2C"/>
                </a:solidFill>
                <a:cs typeface="Arial MT"/>
              </a:rPr>
              <a:t>Metástasis</a:t>
            </a:r>
            <a:r>
              <a:rPr lang="es-ES" sz="4400" spc="-95" dirty="0">
                <a:solidFill>
                  <a:srgbClr val="3D3C2C"/>
                </a:solidFill>
                <a:cs typeface="Arial MT"/>
              </a:rPr>
              <a:t>:</a:t>
            </a:r>
            <a:endParaRPr sz="4400" dirty="0">
              <a:cs typeface="Arial M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50240" y="1592325"/>
            <a:ext cx="7313295" cy="4521109"/>
          </a:xfrm>
          <a:prstGeom prst="rect">
            <a:avLst/>
          </a:prstGeom>
        </p:spPr>
        <p:txBody>
          <a:bodyPr vert="horz" wrap="square" lIns="0" tIns="50165" rIns="0" bIns="0" rtlCol="0">
            <a:spAutoFit/>
          </a:bodyPr>
          <a:lstStyle/>
          <a:p>
            <a:pPr marL="241300" marR="5080" indent="-228600">
              <a:lnSpc>
                <a:spcPts val="2380"/>
              </a:lnSpc>
              <a:spcBef>
                <a:spcPts val="395"/>
              </a:spcBef>
              <a:buClr>
                <a:schemeClr val="accent2">
                  <a:lumMod val="75000"/>
                </a:schemeClr>
              </a:buClr>
              <a:buChar char="•"/>
              <a:tabLst>
                <a:tab pos="240665" algn="l"/>
                <a:tab pos="241300" algn="l"/>
              </a:tabLst>
            </a:pPr>
            <a:r>
              <a:rPr sz="2200" dirty="0">
                <a:latin typeface="Arial MT"/>
                <a:cs typeface="Arial MT"/>
              </a:rPr>
              <a:t>Se</a:t>
            </a:r>
            <a:r>
              <a:rPr sz="2200" spc="-1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debe</a:t>
            </a:r>
            <a:r>
              <a:rPr sz="2200" spc="-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tener</a:t>
            </a:r>
            <a:r>
              <a:rPr sz="2200" spc="-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en cuenta</a:t>
            </a:r>
            <a:r>
              <a:rPr sz="2200" spc="-1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el</a:t>
            </a:r>
            <a:r>
              <a:rPr sz="2200" spc="-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drenaje linfático</a:t>
            </a:r>
            <a:r>
              <a:rPr sz="2200" spc="-2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del</a:t>
            </a:r>
            <a:r>
              <a:rPr sz="2200" spc="-1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ganglio</a:t>
            </a:r>
            <a:r>
              <a:rPr sz="2200" spc="-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o </a:t>
            </a:r>
            <a:r>
              <a:rPr sz="2200" spc="-59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grupo ganglionar afectado ,esto orienta al órgano </a:t>
            </a:r>
            <a:r>
              <a:rPr sz="2200" spc="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primario afectado.</a:t>
            </a:r>
          </a:p>
          <a:p>
            <a:pPr>
              <a:lnSpc>
                <a:spcPct val="100000"/>
              </a:lnSpc>
              <a:spcBef>
                <a:spcPts val="20"/>
              </a:spcBef>
              <a:buClr>
                <a:schemeClr val="accent2">
                  <a:lumMod val="75000"/>
                </a:schemeClr>
              </a:buClr>
              <a:buFont typeface="Arial MT"/>
              <a:buChar char="•"/>
            </a:pPr>
            <a:endParaRPr sz="2700" dirty="0">
              <a:latin typeface="Arial MT"/>
              <a:cs typeface="Arial MT"/>
            </a:endParaRPr>
          </a:p>
          <a:p>
            <a:pPr marL="241300" indent="-228600">
              <a:lnSpc>
                <a:spcPct val="100000"/>
              </a:lnSpc>
              <a:buClr>
                <a:schemeClr val="accent2">
                  <a:lumMod val="75000"/>
                </a:schemeClr>
              </a:buClr>
              <a:buChar char="•"/>
              <a:tabLst>
                <a:tab pos="240665" algn="l"/>
                <a:tab pos="241300" algn="l"/>
              </a:tabLst>
            </a:pPr>
            <a:r>
              <a:rPr sz="2200" dirty="0">
                <a:latin typeface="Arial MT"/>
                <a:cs typeface="Arial MT"/>
              </a:rPr>
              <a:t>Se</a:t>
            </a:r>
            <a:r>
              <a:rPr sz="2200" spc="-1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puede</a:t>
            </a:r>
            <a:r>
              <a:rPr sz="2200" spc="-1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realizar</a:t>
            </a:r>
            <a:r>
              <a:rPr sz="2200" spc="-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citología</a:t>
            </a:r>
            <a:r>
              <a:rPr sz="2200" spc="-10" dirty="0">
                <a:latin typeface="Arial MT"/>
                <a:cs typeface="Arial MT"/>
              </a:rPr>
              <a:t> </a:t>
            </a:r>
            <a:r>
              <a:rPr sz="2200" spc="-35" dirty="0">
                <a:latin typeface="Arial MT"/>
                <a:cs typeface="Arial MT"/>
              </a:rPr>
              <a:t>(PAAF</a:t>
            </a:r>
            <a:r>
              <a:rPr sz="2200" spc="-2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)</a:t>
            </a:r>
            <a:r>
              <a:rPr sz="2200" spc="-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o</a:t>
            </a:r>
            <a:r>
              <a:rPr sz="2200" spc="-1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biopsia</a:t>
            </a:r>
            <a:r>
              <a:rPr sz="2200" spc="-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.</a:t>
            </a:r>
          </a:p>
          <a:p>
            <a:pPr marL="241300" indent="-228600">
              <a:lnSpc>
                <a:spcPct val="100000"/>
              </a:lnSpc>
              <a:spcBef>
                <a:spcPts val="265"/>
              </a:spcBef>
              <a:buClr>
                <a:schemeClr val="accent2">
                  <a:lumMod val="75000"/>
                </a:schemeClr>
              </a:buClr>
              <a:buChar char="•"/>
              <a:tabLst>
                <a:tab pos="240665" algn="l"/>
                <a:tab pos="241300" algn="l"/>
              </a:tabLst>
            </a:pPr>
            <a:r>
              <a:rPr sz="2200" dirty="0">
                <a:latin typeface="Arial MT"/>
                <a:cs typeface="Arial MT"/>
              </a:rPr>
              <a:t>Según</a:t>
            </a:r>
            <a:r>
              <a:rPr sz="2200" spc="-1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la</a:t>
            </a:r>
            <a:r>
              <a:rPr sz="2200" spc="-1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estirpe</a:t>
            </a:r>
            <a:r>
              <a:rPr sz="2200" spc="-1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de</a:t>
            </a:r>
            <a:r>
              <a:rPr sz="2200" spc="-1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la</a:t>
            </a:r>
            <a:r>
              <a:rPr sz="2200" spc="-1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neoplasia</a:t>
            </a:r>
            <a:r>
              <a:rPr sz="2200" spc="-1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:</a:t>
            </a:r>
          </a:p>
          <a:p>
            <a:pPr marL="241300" marR="114300" indent="-228600">
              <a:lnSpc>
                <a:spcPts val="2380"/>
              </a:lnSpc>
              <a:spcBef>
                <a:spcPts val="560"/>
              </a:spcBef>
              <a:buClr>
                <a:schemeClr val="accent2">
                  <a:lumMod val="75000"/>
                </a:schemeClr>
              </a:buClr>
              <a:buFont typeface="Arial MT"/>
              <a:buChar char="•"/>
              <a:tabLst>
                <a:tab pos="551815" algn="l"/>
                <a:tab pos="552450" algn="l"/>
                <a:tab pos="2526030" algn="l"/>
              </a:tabLst>
            </a:pPr>
            <a:r>
              <a:rPr dirty="0"/>
              <a:t>	</a:t>
            </a:r>
            <a:r>
              <a:rPr sz="2200" dirty="0">
                <a:latin typeface="Arial MT"/>
                <a:cs typeface="Arial MT"/>
              </a:rPr>
              <a:t>-metástasis de	adenocarcinoma : investigar </a:t>
            </a:r>
            <a:r>
              <a:rPr sz="2200" spc="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neoplasias</a:t>
            </a:r>
            <a:r>
              <a:rPr sz="2200" spc="-2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del</a:t>
            </a:r>
            <a:r>
              <a:rPr sz="2200" spc="-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tubo</a:t>
            </a:r>
            <a:r>
              <a:rPr sz="2200" spc="-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digestivo,</a:t>
            </a:r>
            <a:r>
              <a:rPr sz="2200" spc="-1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tiroides,</a:t>
            </a:r>
            <a:r>
              <a:rPr sz="2200" spc="-1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páncreas y</a:t>
            </a:r>
            <a:r>
              <a:rPr sz="2200" spc="-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otros.</a:t>
            </a:r>
          </a:p>
          <a:p>
            <a:pPr marL="241300" marR="255270" indent="-228600">
              <a:lnSpc>
                <a:spcPts val="2380"/>
              </a:lnSpc>
              <a:spcBef>
                <a:spcPts val="520"/>
              </a:spcBef>
              <a:buClr>
                <a:schemeClr val="accent2">
                  <a:lumMod val="75000"/>
                </a:schemeClr>
              </a:buClr>
              <a:buChar char="•"/>
              <a:tabLst>
                <a:tab pos="240665" algn="l"/>
                <a:tab pos="241300" algn="l"/>
              </a:tabLst>
            </a:pPr>
            <a:r>
              <a:rPr sz="2200" dirty="0">
                <a:latin typeface="Arial MT"/>
                <a:cs typeface="Arial MT"/>
              </a:rPr>
              <a:t>Ej:</a:t>
            </a:r>
            <a:r>
              <a:rPr sz="2200" spc="-2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ganglio</a:t>
            </a:r>
            <a:r>
              <a:rPr sz="2200" spc="-1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supraclavicular</a:t>
            </a:r>
            <a:r>
              <a:rPr sz="2200" spc="-1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izquierdo</a:t>
            </a:r>
            <a:r>
              <a:rPr sz="2200" spc="-1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(</a:t>
            </a:r>
            <a:r>
              <a:rPr sz="2200" spc="-1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ganglio</a:t>
            </a:r>
            <a:r>
              <a:rPr sz="2200" spc="-1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centinela </a:t>
            </a:r>
            <a:r>
              <a:rPr sz="2200" spc="-59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de</a:t>
            </a:r>
            <a:r>
              <a:rPr sz="2200" spc="-5" dirty="0">
                <a:latin typeface="Arial MT"/>
                <a:cs typeface="Arial MT"/>
              </a:rPr>
              <a:t> </a:t>
            </a:r>
            <a:r>
              <a:rPr sz="2200" spc="-10" dirty="0">
                <a:latin typeface="Arial MT"/>
                <a:cs typeface="Arial MT"/>
              </a:rPr>
              <a:t>Virchow</a:t>
            </a:r>
            <a:r>
              <a:rPr sz="2200" dirty="0">
                <a:latin typeface="Arial MT"/>
                <a:cs typeface="Arial MT"/>
              </a:rPr>
              <a:t> ) :</a:t>
            </a:r>
            <a:r>
              <a:rPr sz="2200" spc="-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estómago</a:t>
            </a:r>
            <a:r>
              <a:rPr sz="2200" spc="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, páncreas.</a:t>
            </a:r>
          </a:p>
          <a:p>
            <a:pPr marL="241300" marR="516890" indent="-228600">
              <a:lnSpc>
                <a:spcPts val="2380"/>
              </a:lnSpc>
              <a:spcBef>
                <a:spcPts val="520"/>
              </a:spcBef>
              <a:buClr>
                <a:schemeClr val="accent2">
                  <a:lumMod val="75000"/>
                </a:schemeClr>
              </a:buClr>
              <a:buFont typeface="Arial MT"/>
              <a:buChar char="•"/>
              <a:tabLst>
                <a:tab pos="551815" algn="l"/>
                <a:tab pos="552450" algn="l"/>
              </a:tabLst>
            </a:pPr>
            <a:r>
              <a:rPr dirty="0"/>
              <a:t>	</a:t>
            </a:r>
            <a:r>
              <a:rPr sz="2200" dirty="0">
                <a:latin typeface="Arial MT"/>
                <a:cs typeface="Arial MT"/>
              </a:rPr>
              <a:t>-</a:t>
            </a:r>
            <a:r>
              <a:rPr sz="2200" spc="-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metástasis</a:t>
            </a:r>
            <a:r>
              <a:rPr sz="2200" spc="-1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de</a:t>
            </a:r>
            <a:r>
              <a:rPr sz="2200" spc="-1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carcinoma pavimentoso</a:t>
            </a:r>
            <a:r>
              <a:rPr sz="2200" spc="-1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:</a:t>
            </a:r>
            <a:r>
              <a:rPr sz="2200" spc="-1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esófago, </a:t>
            </a:r>
            <a:r>
              <a:rPr sz="2200" spc="-60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laringe</a:t>
            </a:r>
            <a:r>
              <a:rPr sz="2200" spc="-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, boca y otros.</a:t>
            </a:r>
          </a:p>
          <a:p>
            <a:pPr marL="551815" indent="-539750">
              <a:lnSpc>
                <a:spcPct val="100000"/>
              </a:lnSpc>
              <a:spcBef>
                <a:spcPts val="225"/>
              </a:spcBef>
              <a:buClr>
                <a:schemeClr val="accent2">
                  <a:lumMod val="75000"/>
                </a:schemeClr>
              </a:buClr>
              <a:buChar char="•"/>
              <a:tabLst>
                <a:tab pos="551815" algn="l"/>
                <a:tab pos="552450" algn="l"/>
              </a:tabLst>
            </a:pPr>
            <a:r>
              <a:rPr sz="2200" dirty="0">
                <a:latin typeface="Arial MT"/>
                <a:cs typeface="Arial MT"/>
              </a:rPr>
              <a:t>-</a:t>
            </a:r>
            <a:r>
              <a:rPr sz="2200" spc="-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metástasis</a:t>
            </a:r>
            <a:r>
              <a:rPr sz="2200" spc="-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de</a:t>
            </a:r>
            <a:r>
              <a:rPr sz="2200" spc="-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tumor</a:t>
            </a:r>
            <a:r>
              <a:rPr sz="2200" spc="-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germinal</a:t>
            </a:r>
            <a:r>
              <a:rPr sz="2200" spc="-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:</a:t>
            </a:r>
            <a:r>
              <a:rPr sz="2200" spc="-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testículo,</a:t>
            </a:r>
            <a:r>
              <a:rPr sz="2200" spc="-1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ovario</a:t>
            </a:r>
            <a:r>
              <a:rPr sz="2200" spc="-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.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F382CB68-6032-461E-9188-67442D2B43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8668" y="0"/>
            <a:ext cx="2619889" cy="1559668"/>
          </a:xfrm>
          <a:prstGeom prst="rect">
            <a:avLst/>
          </a:prstGeo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ED3B39A-62CA-4519-AF19-711EB4CE6B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930274"/>
          </a:xfrm>
          <a:solidFill>
            <a:schemeClr val="accent4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es-ES" sz="4000" dirty="0"/>
              <a:t>TIMO: HISTOLOGÍA NORMAL</a:t>
            </a:r>
            <a:endParaRPr lang="es-419" sz="40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8B839E4-EA49-4238-BD8D-34BEBBE277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200000"/>
              </a:lnSpc>
              <a:buClr>
                <a:schemeClr val="accent2">
                  <a:lumMod val="75000"/>
                </a:schemeClr>
              </a:buClr>
            </a:pPr>
            <a:r>
              <a:rPr lang="es-ES" sz="2400" dirty="0"/>
              <a:t>Órgano linfoepitelial, sitio de maduración de los linfocitos T</a:t>
            </a:r>
          </a:p>
          <a:p>
            <a:pPr>
              <a:lnSpc>
                <a:spcPct val="150000"/>
              </a:lnSpc>
              <a:buClr>
                <a:schemeClr val="accent2">
                  <a:lumMod val="75000"/>
                </a:schemeClr>
              </a:buClr>
            </a:pPr>
            <a:r>
              <a:rPr lang="es-ES" sz="2000" dirty="0"/>
              <a:t>Corteza: timocitos inmaduros, muy densa y basófila</a:t>
            </a:r>
          </a:p>
          <a:p>
            <a:pPr>
              <a:lnSpc>
                <a:spcPct val="150000"/>
              </a:lnSpc>
              <a:buClr>
                <a:schemeClr val="accent2">
                  <a:lumMod val="75000"/>
                </a:schemeClr>
              </a:buClr>
            </a:pPr>
            <a:r>
              <a:rPr lang="es-ES" sz="2000" dirty="0"/>
              <a:t>Médula: timocitos maduros + corpúsculos de Hassall (células epiteliales concéntricas)</a:t>
            </a:r>
          </a:p>
          <a:p>
            <a:pPr>
              <a:lnSpc>
                <a:spcPct val="150000"/>
              </a:lnSpc>
              <a:buClr>
                <a:schemeClr val="accent2">
                  <a:lumMod val="75000"/>
                </a:schemeClr>
              </a:buClr>
            </a:pPr>
            <a:r>
              <a:rPr lang="es-ES" sz="2000" dirty="0"/>
              <a:t>Componente epitelial: sostén y selección (positiva/negativa) de los linfocitos T</a:t>
            </a:r>
          </a:p>
          <a:p>
            <a:endParaRPr lang="es-419" dirty="0"/>
          </a:p>
        </p:txBody>
      </p:sp>
    </p:spTree>
    <p:extLst>
      <p:ext uri="{BB962C8B-B14F-4D97-AF65-F5344CB8AC3E}">
        <p14:creationId xmlns:p14="http://schemas.microsoft.com/office/powerpoint/2010/main" val="375970896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B66B6D88-99F6-4315-B7E2-72F63CDDA37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28650" y="2123064"/>
            <a:ext cx="7886700" cy="3756460"/>
          </a:xfrm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6BE7F6F1-DA7F-4CE9-8C35-B93EFBE510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solidFill>
            <a:schemeClr val="accent4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es-ES" sz="4000" dirty="0"/>
              <a:t>TIMOMA: CLASIFICACIÓN</a:t>
            </a:r>
            <a:endParaRPr lang="es-419" sz="4000" dirty="0"/>
          </a:p>
        </p:txBody>
      </p:sp>
    </p:spTree>
    <p:extLst>
      <p:ext uri="{BB962C8B-B14F-4D97-AF65-F5344CB8AC3E}">
        <p14:creationId xmlns:p14="http://schemas.microsoft.com/office/powerpoint/2010/main" val="415492226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ulo"/>
          <p:cNvSpPr txBox="1">
            <a:spLocks noGrp="1"/>
          </p:cNvSpPr>
          <p:nvPr>
            <p:ph type="title"/>
          </p:nvPr>
        </p:nvSpPr>
        <p:spPr>
          <a:xfrm>
            <a:off x="304800" y="224494"/>
            <a:ext cx="8534400" cy="88421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vert="horz" wrap="square" lIns="91440" tIns="45720" rIns="0" bIns="0" rtlCol="0">
            <a:spAutoFit/>
          </a:bodyPr>
          <a:lstStyle/>
          <a:p>
            <a:r>
              <a:rPr lang="es-AR" sz="4000" dirty="0">
                <a:solidFill>
                  <a:srgbClr val="3D3C2C"/>
                </a:solidFill>
                <a:latin typeface="Arial MT"/>
                <a:cs typeface="Arial MT"/>
              </a:rPr>
              <a:t>Bazo normal</a:t>
            </a:r>
          </a:p>
        </p:txBody>
      </p:sp>
      <p:sp>
        <p:nvSpPr>
          <p:cNvPr id="3" name="Contenido"/>
          <p:cNvSpPr txBox="1"/>
          <p:nvPr/>
        </p:nvSpPr>
        <p:spPr>
          <a:xfrm>
            <a:off x="457200" y="1500000"/>
            <a:ext cx="4800600" cy="4800000"/>
          </a:xfrm>
          <a:prstGeom prst="rect">
            <a:avLst/>
          </a:prstGeom>
        </p:spPr>
        <p:txBody>
          <a:bodyPr vert="horz" wrap="square" lIns="0" tIns="45720" rIns="0" bIns="0" rtlCol="0">
            <a:normAutofit/>
          </a:bodyPr>
          <a:lstStyle/>
          <a:p>
            <a:pPr marL="228600" indent="-228600">
              <a:buClr>
                <a:schemeClr val="accent2">
                  <a:lumMod val="75000"/>
                </a:schemeClr>
              </a:buClr>
              <a:buChar char="•"/>
            </a:pPr>
            <a:r>
              <a:rPr lang="es-AR" sz="2000" b="1" dirty="0">
                <a:latin typeface="Arial MT"/>
                <a:cs typeface="Arial MT"/>
              </a:rPr>
              <a:t>Pulpa blanca:</a:t>
            </a:r>
            <a:r>
              <a:rPr lang="es-AR" sz="2000" dirty="0">
                <a:latin typeface="Arial MT"/>
                <a:cs typeface="Arial MT"/>
              </a:rPr>
              <a:t> foliculos linfoides (linfocitos B, con centro germinal) y vaina linfoide periarteriolar -PALS- (linfocitos T), alrededor de una arteriola central</a:t>
            </a:r>
          </a:p>
          <a:p>
            <a:pPr marL="228600" indent="-228600">
              <a:buClr>
                <a:schemeClr val="accent2">
                  <a:lumMod val="75000"/>
                </a:schemeClr>
              </a:buClr>
              <a:buChar char="•"/>
            </a:pPr>
            <a:r>
              <a:rPr lang="es-AR" sz="2000" b="1" dirty="0">
                <a:latin typeface="Arial MT"/>
                <a:cs typeface="Arial MT"/>
              </a:rPr>
              <a:t>Pulpa roja:</a:t>
            </a:r>
            <a:r>
              <a:rPr lang="es-AR" sz="2000" dirty="0">
                <a:latin typeface="Arial MT"/>
                <a:cs typeface="Arial MT"/>
              </a:rPr>
              <a:t> cordones esplenicos (de Billroth) y sinusoides vasculares revestidos por endotelio fenestrado; rica en macrofagos</a:t>
            </a:r>
          </a:p>
          <a:p>
            <a:pPr marL="228600" indent="-228600">
              <a:buClr>
                <a:schemeClr val="accent2">
                  <a:lumMod val="75000"/>
                </a:schemeClr>
              </a:buClr>
              <a:buChar char="•"/>
            </a:pPr>
            <a:r>
              <a:rPr lang="es-AR" sz="2000" b="1" dirty="0">
                <a:latin typeface="Arial MT"/>
                <a:cs typeface="Arial MT"/>
              </a:rPr>
              <a:t>Funciones:</a:t>
            </a:r>
            <a:r>
              <a:rPr lang="es-AR" sz="2000" dirty="0">
                <a:latin typeface="Arial MT"/>
                <a:cs typeface="Arial MT"/>
              </a:rPr>
              <a:t> filtrado sanguineo y remocion de eritrocitos senescentes o anormales, reservorio plaquetario, respuesta inmune y hematopoyesis extramedular en condiciones patologicas</a:t>
            </a:r>
          </a:p>
        </p:txBody>
      </p:sp>
      <p:sp>
        <p:nvSpPr>
          <p:cNvPr id="18" name="txtLeyendaBlanca"/>
          <p:cNvSpPr txBox="1"/>
          <p:nvPr/>
        </p:nvSpPr>
        <p:spPr>
          <a:xfrm>
            <a:off x="5943600" y="5562600"/>
            <a:ext cx="1600200" cy="30480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es-AR" sz="1400" dirty="0">
                <a:latin typeface="Arial MT"/>
                <a:cs typeface="Arial MT"/>
              </a:rPr>
              <a:t>Pulpa blanca</a:t>
            </a:r>
          </a:p>
        </p:txBody>
      </p:sp>
      <p:sp>
        <p:nvSpPr>
          <p:cNvPr id="20" name="txtLeyendaRoja"/>
          <p:cNvSpPr txBox="1"/>
          <p:nvPr/>
        </p:nvSpPr>
        <p:spPr>
          <a:xfrm>
            <a:off x="8077200" y="5562600"/>
            <a:ext cx="1200150" cy="30480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es-AR" sz="1400" dirty="0">
                <a:latin typeface="Arial MT"/>
                <a:cs typeface="Arial MT"/>
              </a:rPr>
              <a:t>Pulpa roja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730F0241-970C-4DBC-B1E0-EC6B65F708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5257800" y="1250379"/>
            <a:ext cx="3581400" cy="4181437"/>
          </a:xfrm>
          <a:prstGeom prst="rect">
            <a:avLst/>
          </a:prstGeom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51523" y="116587"/>
            <a:ext cx="8065134" cy="895580"/>
          </a:xfrm>
          <a:custGeom>
            <a:avLst/>
            <a:gdLst/>
            <a:ahLst/>
            <a:cxnLst/>
            <a:rect l="l" t="t" r="r" b="b"/>
            <a:pathLst>
              <a:path w="8065134" h="1301115">
                <a:moveTo>
                  <a:pt x="8064881" y="0"/>
                </a:moveTo>
                <a:lnTo>
                  <a:pt x="0" y="0"/>
                </a:lnTo>
                <a:lnTo>
                  <a:pt x="0" y="1300987"/>
                </a:lnTo>
                <a:lnTo>
                  <a:pt x="8064881" y="1300987"/>
                </a:lnTo>
                <a:lnTo>
                  <a:pt x="8064881" y="0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30200" y="491511"/>
            <a:ext cx="7911465" cy="5206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100" dirty="0">
                <a:solidFill>
                  <a:srgbClr val="3D3C2C"/>
                </a:solidFill>
                <a:latin typeface="Arial MT"/>
                <a:cs typeface="Arial MT"/>
              </a:rPr>
              <a:t>Causas de esplenomegalia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457200" y="1500000"/>
            <a:ext cx="2663200" cy="620000"/>
          </a:xfrm>
          <a:prstGeom prst="rect">
            <a:avLst/>
          </a:prstGeom>
        </p:spPr>
        <p:txBody>
          <a:bodyPr vert="horz" wrap="square" lIns="0" tIns="0" rIns="0" bIns="0" rtlCol="0"/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sz="1400" b="1" dirty="0">
                <a:solidFill>
                  <a:srgbClr val="B22222"/>
                </a:solidFill>
                <a:latin typeface="Arial MT"/>
                <a:cs typeface="Arial MT"/>
              </a:rPr>
              <a:t>MASIVA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sz="1400" b="1" dirty="0">
                <a:solidFill>
                  <a:srgbClr val="B22222"/>
                </a:solidFill>
                <a:latin typeface="Arial MT"/>
                <a:cs typeface="Arial MT"/>
              </a:rPr>
              <a:t>(&gt; 1000 g)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457200" y="2180000"/>
            <a:ext cx="2663200" cy="4550000"/>
          </a:xfrm>
          <a:prstGeom prst="rect">
            <a:avLst/>
          </a:prstGeom>
        </p:spPr>
        <p:txBody>
          <a:bodyPr vert="horz" wrap="square" lIns="0" tIns="0" rIns="0" bIns="0" rtlCol="0"/>
          <a:lstStyle/>
          <a:p>
            <a:pPr marL="228600" indent="-228600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sz="1300" dirty="0">
                <a:solidFill>
                  <a:srgbClr val="3D3C2C"/>
                </a:solidFill>
                <a:latin typeface="Arial MT"/>
                <a:cs typeface="Arial MT"/>
              </a:rPr>
              <a:t>Leucemia mieloide crónica</a:t>
            </a:r>
          </a:p>
          <a:p>
            <a:pPr marL="228600" indent="-228600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sz="1300" dirty="0">
                <a:solidFill>
                  <a:srgbClr val="3D3C2C"/>
                </a:solidFill>
                <a:latin typeface="Arial MT"/>
                <a:cs typeface="Arial MT"/>
              </a:rPr>
              <a:t>Leucemia linfática crónica</a:t>
            </a:r>
          </a:p>
          <a:p>
            <a:pPr marL="228600" indent="-228600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sz="1300" dirty="0">
                <a:solidFill>
                  <a:srgbClr val="3D3C2C"/>
                </a:solidFill>
                <a:latin typeface="Arial MT"/>
                <a:cs typeface="Arial MT"/>
              </a:rPr>
              <a:t>Enfermedad de Gaucher</a:t>
            </a:r>
          </a:p>
          <a:p>
            <a:pPr marL="228600" indent="-228600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sz="1300" dirty="0">
                <a:solidFill>
                  <a:srgbClr val="3D3C2C"/>
                </a:solidFill>
                <a:latin typeface="Arial MT"/>
                <a:cs typeface="Arial MT"/>
              </a:rPr>
              <a:t>Linfomas primarios</a:t>
            </a:r>
          </a:p>
          <a:p>
            <a:pPr marL="228600" indent="-228600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sz="1300" dirty="0">
                <a:solidFill>
                  <a:srgbClr val="3D3C2C"/>
                </a:solidFill>
                <a:latin typeface="Arial MT"/>
                <a:cs typeface="Arial MT"/>
              </a:rPr>
              <a:t>Paludismo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3240400" y="1500000"/>
            <a:ext cx="2663200" cy="620000"/>
          </a:xfrm>
          <a:prstGeom prst="rect">
            <a:avLst/>
          </a:prstGeom>
        </p:spPr>
        <p:txBody>
          <a:bodyPr vert="horz" wrap="square" lIns="0" tIns="0" rIns="0" bIns="0" rtlCol="0"/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sz="1400" b="1" dirty="0">
                <a:solidFill>
                  <a:srgbClr val="C77800"/>
                </a:solidFill>
                <a:latin typeface="Arial MT"/>
                <a:cs typeface="Arial MT"/>
              </a:rPr>
              <a:t>MODERADA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sz="1400" b="1" dirty="0">
                <a:solidFill>
                  <a:srgbClr val="C77800"/>
                </a:solidFill>
                <a:latin typeface="Arial MT"/>
                <a:cs typeface="Arial MT"/>
              </a:rPr>
              <a:t>(500-1000 g)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3240400" y="2180000"/>
            <a:ext cx="2663200" cy="4550000"/>
          </a:xfrm>
          <a:prstGeom prst="rect">
            <a:avLst/>
          </a:prstGeom>
        </p:spPr>
        <p:txBody>
          <a:bodyPr vert="horz" wrap="square" lIns="0" tIns="0" rIns="0" bIns="0" rtlCol="0"/>
          <a:lstStyle/>
          <a:p>
            <a:pPr marL="228600" indent="-228600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sz="1300" dirty="0">
                <a:solidFill>
                  <a:srgbClr val="3D3C2C"/>
                </a:solidFill>
                <a:latin typeface="Arial MT"/>
                <a:cs typeface="Arial MT"/>
              </a:rPr>
              <a:t>Esplenitis (ej. endocarditis bacteriana subaguda)</a:t>
            </a:r>
          </a:p>
          <a:p>
            <a:pPr marL="228600" indent="-228600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sz="1300" dirty="0">
                <a:solidFill>
                  <a:srgbClr val="3D3C2C"/>
                </a:solidFill>
                <a:latin typeface="Arial MT"/>
                <a:cs typeface="Arial MT"/>
              </a:rPr>
              <a:t>Tuberculosis, sarcoidosis, fiebre tifoidea</a:t>
            </a:r>
          </a:p>
          <a:p>
            <a:pPr marL="228600" indent="-228600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sz="1300" dirty="0">
                <a:solidFill>
                  <a:srgbClr val="3D3C2C"/>
                </a:solidFill>
                <a:latin typeface="Arial MT"/>
                <a:cs typeface="Arial MT"/>
              </a:rPr>
              <a:t>Esplenomegalia congestiva crónica</a:t>
            </a:r>
          </a:p>
          <a:p>
            <a:pPr marL="228600" indent="-228600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sz="1300" dirty="0">
                <a:solidFill>
                  <a:srgbClr val="3D3C2C"/>
                </a:solidFill>
                <a:latin typeface="Arial MT"/>
                <a:cs typeface="Arial MT"/>
              </a:rPr>
              <a:t>Drepanocitemia</a:t>
            </a:r>
          </a:p>
          <a:p>
            <a:pPr marL="228600" indent="-228600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sz="1300" dirty="0">
                <a:solidFill>
                  <a:srgbClr val="3D3C2C"/>
                </a:solidFill>
                <a:latin typeface="Arial MT"/>
                <a:cs typeface="Arial MT"/>
              </a:rPr>
              <a:t>Esferocitosis hereditaria</a:t>
            </a:r>
          </a:p>
          <a:p>
            <a:pPr marL="228600" indent="-228600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sz="1300" dirty="0">
                <a:solidFill>
                  <a:srgbClr val="3D3C2C"/>
                </a:solidFill>
                <a:latin typeface="Arial MT"/>
                <a:cs typeface="Arial MT"/>
              </a:rPr>
              <a:t>Mononucleosis infecciosa</a:t>
            </a:r>
          </a:p>
          <a:p>
            <a:pPr marL="228600" indent="-228600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sz="1300" dirty="0">
                <a:solidFill>
                  <a:srgbClr val="3D3C2C"/>
                </a:solidFill>
                <a:latin typeface="Arial MT"/>
                <a:cs typeface="Arial MT"/>
              </a:rPr>
              <a:t>Leucemias agudas</a:t>
            </a:r>
          </a:p>
          <a:p>
            <a:pPr marL="228600" indent="-228600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sz="1300" dirty="0">
                <a:solidFill>
                  <a:srgbClr val="3D3C2C"/>
                </a:solidFill>
                <a:latin typeface="Arial MT"/>
                <a:cs typeface="Arial MT"/>
              </a:rPr>
              <a:t>Enfermedad de Niemann-Pick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6023600" y="1500000"/>
            <a:ext cx="2663200" cy="620000"/>
          </a:xfrm>
          <a:prstGeom prst="rect">
            <a:avLst/>
          </a:prstGeom>
        </p:spPr>
        <p:txBody>
          <a:bodyPr vert="horz" wrap="square" lIns="0" tIns="0" rIns="0" bIns="0" rtlCol="0"/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sz="1400" b="1" dirty="0">
                <a:solidFill>
                  <a:srgbClr val="2E7D32"/>
                </a:solidFill>
                <a:latin typeface="Arial MT"/>
                <a:cs typeface="Arial MT"/>
              </a:rPr>
              <a:t>LEVE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sz="1400" b="1" dirty="0">
                <a:solidFill>
                  <a:srgbClr val="2E7D32"/>
                </a:solidFill>
                <a:latin typeface="Arial MT"/>
                <a:cs typeface="Arial MT"/>
              </a:rPr>
              <a:t>(&lt; 500 g)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6023600" y="2180000"/>
            <a:ext cx="2663200" cy="4550000"/>
          </a:xfrm>
          <a:prstGeom prst="rect">
            <a:avLst/>
          </a:prstGeom>
        </p:spPr>
        <p:txBody>
          <a:bodyPr vert="horz" wrap="square" lIns="0" tIns="0" rIns="0" bIns="0" rtlCol="0"/>
          <a:lstStyle/>
          <a:p>
            <a:pPr marL="228600" indent="-228600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sz="1300" dirty="0">
                <a:solidFill>
                  <a:srgbClr val="3D3C2C"/>
                </a:solidFill>
                <a:latin typeface="Arial MT"/>
                <a:cs typeface="Arial MT"/>
              </a:rPr>
              <a:t>Esplenitis aguda</a:t>
            </a:r>
          </a:p>
          <a:p>
            <a:pPr marL="228600" indent="-228600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sz="1300" dirty="0">
                <a:solidFill>
                  <a:srgbClr val="3D3C2C"/>
                </a:solidFill>
                <a:latin typeface="Arial MT"/>
                <a:cs typeface="Arial MT"/>
              </a:rPr>
              <a:t>Congestión esplénica aguda</a:t>
            </a:r>
          </a:p>
          <a:p>
            <a:pPr marL="228600" indent="-228600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sz="1300" dirty="0">
                <a:solidFill>
                  <a:srgbClr val="3D3C2C"/>
                </a:solidFill>
                <a:latin typeface="Arial MT"/>
                <a:cs typeface="Arial MT"/>
              </a:rPr>
              <a:t>Enfermedades febriles (lupus, estados bacteriémicos, infecciones abdominales)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ulo"/>
          <p:cNvSpPr txBox="1">
            <a:spLocks noGrp="1"/>
          </p:cNvSpPr>
          <p:nvPr>
            <p:ph type="title"/>
          </p:nvPr>
        </p:nvSpPr>
        <p:spPr>
          <a:xfrm>
            <a:off x="304800" y="224494"/>
            <a:ext cx="8534400" cy="88421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vert="horz" wrap="square" lIns="91440" tIns="45720" rIns="0" bIns="0" rtlCol="0">
            <a:spAutoFit/>
          </a:bodyPr>
          <a:lstStyle/>
          <a:p>
            <a:r>
              <a:rPr lang="es-AR" sz="4000" dirty="0">
                <a:solidFill>
                  <a:srgbClr val="3D3C2C"/>
                </a:solidFill>
                <a:latin typeface="Arial MT"/>
                <a:cs typeface="Arial MT"/>
              </a:rPr>
              <a:t>Hiperesplenismo</a:t>
            </a:r>
          </a:p>
        </p:txBody>
      </p:sp>
      <p:sp>
        <p:nvSpPr>
          <p:cNvPr id="3" name="Contenido"/>
          <p:cNvSpPr txBox="1"/>
          <p:nvPr/>
        </p:nvSpPr>
        <p:spPr>
          <a:xfrm>
            <a:off x="650240" y="1592325"/>
            <a:ext cx="7313295" cy="4800000"/>
          </a:xfrm>
          <a:prstGeom prst="rect">
            <a:avLst/>
          </a:prstGeom>
        </p:spPr>
        <p:txBody>
          <a:bodyPr vert="horz" wrap="square" lIns="0" tIns="45720" rIns="0" bIns="0" rtlCol="0">
            <a:normAutofit/>
          </a:bodyPr>
          <a:lstStyle/>
          <a:p>
            <a:pPr marL="228600" indent="-228600">
              <a:buClr>
                <a:schemeClr val="accent2">
                  <a:lumMod val="75000"/>
                </a:schemeClr>
              </a:buClr>
              <a:buChar char="•"/>
            </a:pPr>
            <a:r>
              <a:rPr lang="es-AR" sz="2200" b="1" dirty="0">
                <a:latin typeface="Arial MT"/>
                <a:cs typeface="Arial MT"/>
              </a:rPr>
              <a:t>DEFINICIÓN:</a:t>
            </a:r>
            <a:r>
              <a:rPr lang="es-AR" sz="2200" dirty="0">
                <a:latin typeface="Arial MT"/>
                <a:cs typeface="Arial MT"/>
              </a:rPr>
              <a:t> </a:t>
            </a:r>
          </a:p>
          <a:p>
            <a:pPr>
              <a:buClr>
                <a:schemeClr val="accent2">
                  <a:lumMod val="75000"/>
                </a:schemeClr>
              </a:buClr>
            </a:pPr>
            <a:r>
              <a:rPr lang="es-A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Es un síndrome clínico caracterizado por esplenomegalia asociada a citopenias periféricas (de una o más líneas celulares), secundario a un aumento en la función de secuestro y destrucción esplénica de las células sanguíneas.</a:t>
            </a:r>
            <a:endParaRPr lang="es-AR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>
              <a:buClr>
                <a:schemeClr val="accent2">
                  <a:lumMod val="75000"/>
                </a:schemeClr>
              </a:buClr>
              <a:buChar char="•"/>
            </a:pPr>
            <a:r>
              <a:rPr lang="es-AR" sz="2200" b="1" dirty="0">
                <a:latin typeface="Arial MT"/>
                <a:cs typeface="Arial MT"/>
              </a:rPr>
              <a:t>COMPONENTES</a:t>
            </a:r>
            <a:r>
              <a:rPr lang="es-AR" sz="2200" dirty="0">
                <a:latin typeface="Arial MT"/>
                <a:cs typeface="Arial MT"/>
              </a:rPr>
              <a:t>: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BD44415-606E-480A-85A2-237A35FCC7EE}"/>
              </a:ext>
            </a:extLst>
          </p:cNvPr>
          <p:cNvSpPr txBox="1"/>
          <p:nvPr/>
        </p:nvSpPr>
        <p:spPr>
          <a:xfrm>
            <a:off x="838199" y="3429000"/>
            <a:ext cx="7313295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es-419" sz="20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Esplenomegalia</a:t>
            </a:r>
            <a:endParaRPr lang="es-419" sz="20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es-419" sz="20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Citopenia de una o más líneas celulares</a:t>
            </a:r>
            <a:r>
              <a:rPr lang="es-419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(anemia, leucopenia, trombocitopenia, o combinaciones — pancitopenia en casos severos)</a:t>
            </a:r>
          </a:p>
          <a:p>
            <a:pPr marL="342900" lvl="0" indent="-342900"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es-419" sz="20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Médula ósea normal o hiperplásica</a:t>
            </a:r>
            <a:r>
              <a:rPr lang="es-419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compensando la destrucción periférica (a diferencia de las citopenias por falla medular primaria)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s-AR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Corrección de las citopenias tras la esplenectomía</a:t>
            </a:r>
            <a:endParaRPr lang="es-419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CEB4D061-071D-4019-B085-D9720097E1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752600"/>
            <a:ext cx="4115157" cy="4359018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4DA6764E-22A6-412B-B90E-95F7F1C729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3200" y="1219200"/>
            <a:ext cx="7773074" cy="5791702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83F3AC3F-07E1-4CF4-A94A-E7C310A98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25473"/>
          </a:xfrm>
          <a:solidFill>
            <a:schemeClr val="accent4">
              <a:lumMod val="60000"/>
              <a:lumOff val="40000"/>
            </a:schemeClr>
          </a:solidFill>
        </p:spPr>
        <p:txBody>
          <a:bodyPr/>
          <a:lstStyle/>
          <a:p>
            <a:r>
              <a:rPr lang="es-ES" dirty="0"/>
              <a:t>               HISTOLOGÍA DE LA PIEL</a:t>
            </a:r>
            <a:endParaRPr lang="es-419" dirty="0"/>
          </a:p>
        </p:txBody>
      </p:sp>
    </p:spTree>
    <p:extLst>
      <p:ext uri="{BB962C8B-B14F-4D97-AF65-F5344CB8AC3E}">
        <p14:creationId xmlns:p14="http://schemas.microsoft.com/office/powerpoint/2010/main" val="178892048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E5EBD16-FC4A-400A-85B6-C7A165FD90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/>
          <a:p>
            <a:pPr marL="0" lvl="0" indent="0">
              <a:buSzPts val="1000"/>
              <a:buNone/>
              <a:tabLst>
                <a:tab pos="457200" algn="l"/>
              </a:tabLst>
            </a:pPr>
            <a:endParaRPr lang="es-419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s-419" sz="20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Causas:</a:t>
            </a:r>
            <a:br>
              <a:rPr lang="es-419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s-419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El hiperesplenismo no es una entidad en sí misma sino que es secundario a la causa de base de la esplenomegalia: hipertensión portal (cirrosis), enfermedades de depósito, neoplasias hematológicas (linfomas, leucemias, síndromes mieloproliferativos), enfermedades autoinmunes/infecciosas, etc.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419" sz="2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Mecanismo:</a:t>
            </a:r>
            <a:endParaRPr lang="es-419" sz="20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419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Aumenta la superficie de contacto entre las células sanguíneas y los macrófagos esplénicos</a:t>
            </a: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419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 prolonga el tránsito de las células a través de la pulpa roja</a:t>
            </a: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419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Esto lleva a mayor secuestro y fagocitosis de eritrocitos, plaquetas y a veces leucocitos</a:t>
            </a:r>
          </a:p>
          <a:p>
            <a:endParaRPr lang="es-419" dirty="0"/>
          </a:p>
        </p:txBody>
      </p:sp>
      <p:sp>
        <p:nvSpPr>
          <p:cNvPr id="4" name="Titulo">
            <a:extLst>
              <a:ext uri="{FF2B5EF4-FFF2-40B4-BE49-F238E27FC236}">
                <a16:creationId xmlns:a16="http://schemas.microsoft.com/office/drawing/2014/main" id="{082149E7-BADA-4D99-BCD9-CC6EB36882A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vert="horz" wrap="square" lIns="91440" tIns="45720" rIns="0" bIns="0" rtlCol="0">
            <a:spAutoFit/>
          </a:bodyPr>
          <a:lstStyle/>
          <a:p>
            <a:r>
              <a:rPr lang="es-AR" sz="4000" dirty="0">
                <a:solidFill>
                  <a:srgbClr val="3D3C2C"/>
                </a:solidFill>
                <a:latin typeface="Arial MT"/>
                <a:cs typeface="Arial MT"/>
              </a:rPr>
              <a:t>Hiperesplenismo</a:t>
            </a:r>
          </a:p>
        </p:txBody>
      </p:sp>
    </p:spTree>
    <p:extLst>
      <p:ext uri="{BB962C8B-B14F-4D97-AF65-F5344CB8AC3E}">
        <p14:creationId xmlns:p14="http://schemas.microsoft.com/office/powerpoint/2010/main" val="259491484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ADA27DA7-959B-421A-808C-5EC1AE8B78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0533024">
            <a:off x="575843" y="1921557"/>
            <a:ext cx="7284204" cy="830997"/>
          </a:xfrm>
        </p:spPr>
        <p:txBody>
          <a:bodyPr/>
          <a:lstStyle/>
          <a:p>
            <a:r>
              <a:rPr lang="es-AR" sz="5400" dirty="0"/>
              <a:t>    MUCHA GRACIAS !!!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7B44A14A-BADF-4CDD-A948-AD683749BCC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4343400" y="3461319"/>
            <a:ext cx="4572000" cy="3048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11667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CE4FDF8-9F85-4D04-BA17-90D5588A67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25474"/>
          </a:xfrm>
          <a:solidFill>
            <a:schemeClr val="accent4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es-ES" sz="2400" dirty="0"/>
              <a:t>CAMBIOS HISTOLÓGICOS QUE EXPLICAN LA SEMIOLOGÍA</a:t>
            </a:r>
            <a:endParaRPr lang="es-419" sz="2400" dirty="0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B70994F3-59E7-4FAD-B2C7-CA9F660B246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2925" y="1219200"/>
            <a:ext cx="8058150" cy="5273674"/>
          </a:xfrm>
        </p:spPr>
      </p:pic>
    </p:spTree>
    <p:extLst>
      <p:ext uri="{BB962C8B-B14F-4D97-AF65-F5344CB8AC3E}">
        <p14:creationId xmlns:p14="http://schemas.microsoft.com/office/powerpoint/2010/main" val="14997813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>
            <a:extLst>
              <a:ext uri="{FF2B5EF4-FFF2-40B4-BE49-F238E27FC236}">
                <a16:creationId xmlns:a16="http://schemas.microsoft.com/office/drawing/2014/main" id="{C76EF8DD-38E2-472B-8294-228F77296ABE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61999" y="381368"/>
            <a:ext cx="3657601" cy="2528316"/>
          </a:xfrm>
          <a:prstGeom prst="rect">
            <a:avLst/>
          </a:prstGeom>
        </p:spPr>
      </p:pic>
      <p:pic>
        <p:nvPicPr>
          <p:cNvPr id="3" name="object 3">
            <a:extLst>
              <a:ext uri="{FF2B5EF4-FFF2-40B4-BE49-F238E27FC236}">
                <a16:creationId xmlns:a16="http://schemas.microsoft.com/office/drawing/2014/main" id="{50466596-6245-439C-BD40-0391C8547EFC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724400" y="448740"/>
            <a:ext cx="3884389" cy="2439924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50FCC01F-D809-4F4F-A6B6-D3B7AB172A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0" y="3425281"/>
            <a:ext cx="3657601" cy="2603218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3C30316C-F6B8-48B8-8418-0BC80F89FDF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24400" y="3340381"/>
            <a:ext cx="3884389" cy="2603218"/>
          </a:xfrm>
          <a:prstGeom prst="rect">
            <a:avLst/>
          </a:prstGeom>
        </p:spPr>
      </p:pic>
      <p:sp>
        <p:nvSpPr>
          <p:cNvPr id="6" name="Título 5">
            <a:extLst>
              <a:ext uri="{FF2B5EF4-FFF2-40B4-BE49-F238E27FC236}">
                <a16:creationId xmlns:a16="http://schemas.microsoft.com/office/drawing/2014/main" id="{CDF12320-4D3A-46C6-AB80-CE578126E726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0" y="2900580"/>
            <a:ext cx="8608789" cy="425691"/>
          </a:xfrm>
        </p:spPr>
        <p:txBody>
          <a:bodyPr>
            <a:normAutofit fontScale="90000"/>
          </a:bodyPr>
          <a:lstStyle/>
          <a:p>
            <a:r>
              <a:rPr lang="es-ES" dirty="0"/>
              <a:t>       </a:t>
            </a:r>
            <a:r>
              <a:rPr lang="es-ES" sz="2200" dirty="0"/>
              <a:t> ACANTOSIS                                                 HIPER Y PARAQUERATOSIS</a:t>
            </a:r>
            <a:endParaRPr lang="es-419" sz="2200" dirty="0"/>
          </a:p>
        </p:txBody>
      </p:sp>
      <p:sp>
        <p:nvSpPr>
          <p:cNvPr id="7" name="Subtítulo 6">
            <a:extLst>
              <a:ext uri="{FF2B5EF4-FFF2-40B4-BE49-F238E27FC236}">
                <a16:creationId xmlns:a16="http://schemas.microsoft.com/office/drawing/2014/main" id="{E32FB1D7-BAAB-439A-A2BF-7258183A9B7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763811" y="6042608"/>
            <a:ext cx="8380189" cy="5105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dirty="0"/>
              <a:t>PARAQUERATOSIS</a:t>
            </a:r>
            <a:r>
              <a:rPr lang="es-ES" dirty="0">
                <a:solidFill>
                  <a:schemeClr val="bg1"/>
                </a:solidFill>
              </a:rPr>
              <a:t>…………           …      </a:t>
            </a:r>
            <a:r>
              <a:rPr lang="es-ES" dirty="0"/>
              <a:t>HIPERGRANULOSIS E HIPERQUERATOSIS</a:t>
            </a:r>
            <a:endParaRPr lang="es-419" dirty="0"/>
          </a:p>
        </p:txBody>
      </p:sp>
    </p:spTree>
    <p:extLst>
      <p:ext uri="{BB962C8B-B14F-4D97-AF65-F5344CB8AC3E}">
        <p14:creationId xmlns:p14="http://schemas.microsoft.com/office/powerpoint/2010/main" val="37198391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37DFF11-A186-4BD6-9C76-1F6256C4B1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2400" dirty="0"/>
              <a:t>ESPONGIOSIS/VESÍCULAS              ACANTÓLISIS/AMPOLLAS</a:t>
            </a:r>
            <a:endParaRPr lang="es-419" sz="2400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7D982077-2704-49B1-B1BF-BC3B4BAA54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9747" y="2209800"/>
            <a:ext cx="3810330" cy="3505200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2B14B9C0-4133-491D-B20F-14FA128C42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3925" y="2209800"/>
            <a:ext cx="4005419" cy="350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25148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CFC5699F-7336-4F2D-B32B-13696FA15D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3097" y="368494"/>
            <a:ext cx="3542083" cy="2133785"/>
          </a:xfrm>
          <a:prstGeom prst="rect">
            <a:avLst/>
          </a:prstGeom>
        </p:spPr>
      </p:pic>
      <p:sp>
        <p:nvSpPr>
          <p:cNvPr id="12" name="Título 11">
            <a:extLst>
              <a:ext uri="{FF2B5EF4-FFF2-40B4-BE49-F238E27FC236}">
                <a16:creationId xmlns:a16="http://schemas.microsoft.com/office/drawing/2014/main" id="{C67DE618-174D-4885-BBF0-0AD3B58F4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297551"/>
            <a:ext cx="7753350" cy="6027050"/>
          </a:xfrm>
        </p:spPr>
        <p:txBody>
          <a:bodyPr>
            <a:normAutofit/>
          </a:bodyPr>
          <a:lstStyle/>
          <a:p>
            <a:r>
              <a:rPr lang="es-ES" sz="2400" dirty="0"/>
              <a:t>CONGESTIÓN                               INFILTRADO INFLAMATORIO </a:t>
            </a:r>
            <a:br>
              <a:rPr lang="es-ES" sz="2400" dirty="0"/>
            </a:br>
            <a:br>
              <a:rPr lang="es-ES" sz="2400" dirty="0"/>
            </a:br>
            <a:br>
              <a:rPr lang="es-ES" sz="2400" dirty="0"/>
            </a:br>
            <a:r>
              <a:rPr lang="es-ES" sz="2400" dirty="0"/>
              <a:t>                           FIBROSIS              </a:t>
            </a:r>
            <a:endParaRPr lang="es-419" sz="2400" dirty="0"/>
          </a:p>
        </p:txBody>
      </p:sp>
      <p:pic>
        <p:nvPicPr>
          <p:cNvPr id="6" name="Marcador de contenido 5">
            <a:extLst>
              <a:ext uri="{FF2B5EF4-FFF2-40B4-BE49-F238E27FC236}">
                <a16:creationId xmlns:a16="http://schemas.microsoft.com/office/drawing/2014/main" id="{7959FEBC-3DA9-4DCD-8942-CDB7F767A531}"/>
              </a:ext>
            </a:extLst>
          </p:cNvPr>
          <p:cNvPicPr>
            <a:picLocks noGrp="1" noChangeAspect="1"/>
          </p:cNvPicPr>
          <p:nvPr>
            <p:ph type="pic" idx="4294967295"/>
          </p:nvPr>
        </p:nvPicPr>
        <p:blipFill rotWithShape="1">
          <a:blip r:embed="rId3"/>
          <a:srcRect l="19220" r="19220"/>
          <a:stretch/>
        </p:blipFill>
        <p:spPr>
          <a:xfrm>
            <a:off x="547196" y="292295"/>
            <a:ext cx="3542083" cy="2286185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84A753A0-55EE-4DEB-92B5-8B18C0A0BE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90800" y="4036486"/>
            <a:ext cx="3389670" cy="2523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006805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585</TotalTime>
  <Words>1659</Words>
  <Application>Microsoft Office PowerPoint</Application>
  <PresentationFormat>Presentación en pantalla (4:3)</PresentationFormat>
  <Paragraphs>261</Paragraphs>
  <Slides>51</Slides>
  <Notes>4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51</vt:i4>
      </vt:variant>
    </vt:vector>
  </HeadingPairs>
  <TitlesOfParts>
    <vt:vector size="61" baseType="lpstr">
      <vt:lpstr>Arial</vt:lpstr>
      <vt:lpstr>Arial MT</vt:lpstr>
      <vt:lpstr>Bahnschrift Light Condensed</vt:lpstr>
      <vt:lpstr>Calibri</vt:lpstr>
      <vt:lpstr>Calibri Light</vt:lpstr>
      <vt:lpstr>Symbol</vt:lpstr>
      <vt:lpstr>Times New Roman</vt:lpstr>
      <vt:lpstr>Verdana</vt:lpstr>
      <vt:lpstr>Wingdings</vt:lpstr>
      <vt:lpstr>Tema de Office</vt:lpstr>
      <vt:lpstr> DEFENSA                                                                                                                                           Cátedra de Anatomía y                                              Fisología Patológicas                                                                                     FCM. UNR             </vt:lpstr>
      <vt:lpstr>Presentación de PowerPoint</vt:lpstr>
      <vt:lpstr>Presentación de PowerPoint</vt:lpstr>
      <vt:lpstr>Presentación de PowerPoint</vt:lpstr>
      <vt:lpstr>               HISTOLOGÍA DE LA PIEL</vt:lpstr>
      <vt:lpstr>CAMBIOS HISTOLÓGICOS QUE EXPLICAN LA SEMIOLOGÍA</vt:lpstr>
      <vt:lpstr>        ACANTOSIS                                                 HIPER Y PARAQUERATOSIS</vt:lpstr>
      <vt:lpstr>ESPONGIOSIS/VESÍCULAS              ACANTÓLISIS/AMPOLLAS</vt:lpstr>
      <vt:lpstr>CONGESTIÓN                               INFILTRADO INFLAMATORIO                               FIBROSIS              </vt:lpstr>
      <vt:lpstr>LESIONES ELEMENTALES DESDE LA SEMIOLOGÍA</vt:lpstr>
      <vt:lpstr>Presentación de PowerPoint</vt:lpstr>
      <vt:lpstr>TEJIDO LINFOIDE:</vt:lpstr>
      <vt:lpstr>                      GANGLIO LINFÁTICO</vt:lpstr>
      <vt:lpstr>Funciones</vt:lpstr>
      <vt:lpstr>Corteza : ZONA B: FOLICULOS  LINFOIDES Folículo primario: cel B naive ( linfocitos pequeños )</vt:lpstr>
      <vt:lpstr>PARACORTEZA: AREA T DEL GANGLIO</vt:lpstr>
      <vt:lpstr>MEDULA</vt:lpstr>
      <vt:lpstr>INMUNOHISTOQUIMICA</vt:lpstr>
      <vt:lpstr>Adenopatias localizadas :  afecta a un área ganglionar</vt:lpstr>
      <vt:lpstr>Adenopatía: definición</vt:lpstr>
      <vt:lpstr>ES NORMAL UN GANGLIO MAYOR A 1 cm.</vt:lpstr>
      <vt:lpstr>    Características semiológicas:</vt:lpstr>
      <vt:lpstr>Macroscopía:</vt:lpstr>
      <vt:lpstr>Ganglio linfático patológico:………</vt:lpstr>
      <vt:lpstr> Adenopatías:</vt:lpstr>
      <vt:lpstr>LINFADENITIS : clasificación</vt:lpstr>
      <vt:lpstr>LINFADENITIS: Según  patrón morfológico:  :</vt:lpstr>
      <vt:lpstr>LINFADENITIS:      Necrotizantes: TBC , sifilis,  lepra tuberculoide</vt:lpstr>
      <vt:lpstr>ARAÑAZO DE GATO</vt:lpstr>
      <vt:lpstr>         TUBERCULOSIS</vt:lpstr>
      <vt:lpstr>LINFOMAS:     </vt:lpstr>
      <vt:lpstr>Etiología:</vt:lpstr>
      <vt:lpstr>Linfoma Hodgkin:</vt:lpstr>
      <vt:lpstr>Presentación de PowerPoint</vt:lpstr>
      <vt:lpstr>Patentes histológicas: </vt:lpstr>
      <vt:lpstr>Presentación de PowerPoint</vt:lpstr>
      <vt:lpstr>Linfomas no hodgkin:</vt:lpstr>
      <vt:lpstr>CLASIFICACION :aspectos generales</vt:lpstr>
      <vt:lpstr>Presentación de PowerPoint</vt:lpstr>
      <vt:lpstr>Linfoma Burkitt:</vt:lpstr>
      <vt:lpstr>Presentación de PowerPoint</vt:lpstr>
      <vt:lpstr>Diagnóstico de Linfoma :</vt:lpstr>
      <vt:lpstr>Presentación de PowerPoint</vt:lpstr>
      <vt:lpstr>Metástasis:</vt:lpstr>
      <vt:lpstr>TIMO: HISTOLOGÍA NORMAL</vt:lpstr>
      <vt:lpstr>TIMOMA: CLASIFICACIÓN</vt:lpstr>
      <vt:lpstr>Bazo normal</vt:lpstr>
      <vt:lpstr>Causas de esplenomegalia</vt:lpstr>
      <vt:lpstr>Hiperesplenismo</vt:lpstr>
      <vt:lpstr>Hiperesplenismo</vt:lpstr>
      <vt:lpstr>    MUCHA GRACIAS !!!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Patología de los ganglios linfaticos</dc:title>
  <dc:creator>daniela</dc:creator>
  <cp:lastModifiedBy>Elena</cp:lastModifiedBy>
  <cp:revision>71</cp:revision>
  <dcterms:created xsi:type="dcterms:W3CDTF">2024-08-22T19:53:14Z</dcterms:created>
  <dcterms:modified xsi:type="dcterms:W3CDTF">2026-08-15T19:48:16Z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2023-06-06T00:00:00Z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2024-08-22T00:00:00Z</vt:filetime>
  </property>
</Properties>
</file>